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5" r:id="rId1"/>
  </p:sldMasterIdLst>
  <p:notesMasterIdLst>
    <p:notesMasterId r:id="rId8"/>
  </p:notesMasterIdLst>
  <p:handoutMasterIdLst>
    <p:handoutMasterId r:id="rId9"/>
  </p:handoutMasterIdLst>
  <p:sldIdLst>
    <p:sldId id="1096" r:id="rId2"/>
    <p:sldId id="1087" r:id="rId3"/>
    <p:sldId id="1088" r:id="rId4"/>
    <p:sldId id="1089" r:id="rId5"/>
    <p:sldId id="1095" r:id="rId6"/>
    <p:sldId id="1090" r:id="rId7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0" charset="0"/>
        <a:ea typeface="ＭＳ Ｐゴシック" pitchFamily="-60" charset="-128"/>
        <a:cs typeface="ＭＳ Ｐゴシック" pitchFamily="-60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0" charset="0"/>
        <a:ea typeface="ＭＳ Ｐゴシック" pitchFamily="-60" charset="-128"/>
        <a:cs typeface="ＭＳ Ｐゴシック" pitchFamily="-60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0" charset="0"/>
        <a:ea typeface="ＭＳ Ｐゴシック" pitchFamily="-60" charset="-128"/>
        <a:cs typeface="ＭＳ Ｐゴシック" pitchFamily="-60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0" charset="0"/>
        <a:ea typeface="ＭＳ Ｐゴシック" pitchFamily="-60" charset="-128"/>
        <a:cs typeface="ＭＳ Ｐゴシック" pitchFamily="-60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0" charset="0"/>
        <a:ea typeface="ＭＳ Ｐゴシック" pitchFamily="-60" charset="-128"/>
        <a:cs typeface="ＭＳ Ｐゴシック" pitchFamily="-60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60" charset="0"/>
        <a:ea typeface="ＭＳ Ｐゴシック" pitchFamily="-60" charset="-128"/>
        <a:cs typeface="ＭＳ Ｐゴシック" pitchFamily="-60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60" charset="0"/>
        <a:ea typeface="ＭＳ Ｐゴシック" pitchFamily="-60" charset="-128"/>
        <a:cs typeface="ＭＳ Ｐゴシック" pitchFamily="-60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60" charset="0"/>
        <a:ea typeface="ＭＳ Ｐゴシック" pitchFamily="-60" charset="-128"/>
        <a:cs typeface="ＭＳ Ｐゴシック" pitchFamily="-60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60" charset="0"/>
        <a:ea typeface="ＭＳ Ｐゴシック" pitchFamily="-60" charset="-128"/>
        <a:cs typeface="ＭＳ Ｐゴシック" pitchFamily="-60" charset="-128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andre Roussel" initials="AR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FF"/>
    <a:srgbClr val="A20101"/>
    <a:srgbClr val="B30202"/>
    <a:srgbClr val="800080"/>
    <a:srgbClr val="DF6421"/>
    <a:srgbClr val="552E74"/>
    <a:srgbClr val="201335"/>
    <a:srgbClr val="19294B"/>
    <a:srgbClr val="5EAD36"/>
    <a:srgbClr val="1451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7" autoAdjust="0"/>
    <p:restoredTop sz="74605" autoAdjust="0"/>
  </p:normalViewPr>
  <p:slideViewPr>
    <p:cSldViewPr snapToGrid="0">
      <p:cViewPr varScale="1">
        <p:scale>
          <a:sx n="50" d="100"/>
          <a:sy n="50" d="100"/>
        </p:scale>
        <p:origin x="-1854" y="-96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F36C82-B633-4768-8E85-5E2F4E445C2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AC9D0F75-75C2-457D-AD01-93D144BBF430}">
      <dgm:prSet phldrT="[Texte]" custT="1"/>
      <dgm:spPr/>
      <dgm:t>
        <a:bodyPr/>
        <a:lstStyle/>
        <a:p>
          <a:r>
            <a:rPr lang="fr-FR" sz="1000" dirty="0" smtClean="0"/>
            <a:t>CAO</a:t>
          </a:r>
          <a:endParaRPr lang="fr-FR" sz="1000" dirty="0"/>
        </a:p>
      </dgm:t>
    </dgm:pt>
    <dgm:pt modelId="{870B7CC8-E88B-49D5-99C7-79C70F4198BE}" type="parTrans" cxnId="{2A6EAE53-070D-48B2-A609-4DC4F64F0EA2}">
      <dgm:prSet/>
      <dgm:spPr/>
      <dgm:t>
        <a:bodyPr/>
        <a:lstStyle/>
        <a:p>
          <a:endParaRPr lang="fr-FR" sz="1000"/>
        </a:p>
      </dgm:t>
    </dgm:pt>
    <dgm:pt modelId="{563D2253-FF2B-4D3D-AC67-ABD38E38A378}" type="sibTrans" cxnId="{2A6EAE53-070D-48B2-A609-4DC4F64F0EA2}">
      <dgm:prSet/>
      <dgm:spPr/>
      <dgm:t>
        <a:bodyPr/>
        <a:lstStyle/>
        <a:p>
          <a:endParaRPr lang="fr-FR" sz="1000"/>
        </a:p>
      </dgm:t>
    </dgm:pt>
    <dgm:pt modelId="{7EBAA488-ADA5-42F6-A427-7A5A6C8A48E5}">
      <dgm:prSet phldrT="[Texte]" custT="1"/>
      <dgm:spPr>
        <a:solidFill>
          <a:schemeClr val="accent5"/>
        </a:solidFill>
      </dgm:spPr>
      <dgm:t>
        <a:bodyPr/>
        <a:lstStyle/>
        <a:p>
          <a:r>
            <a:rPr lang="fr-FR" sz="1000" dirty="0" smtClean="0"/>
            <a:t>OPTIMISATION</a:t>
          </a:r>
          <a:endParaRPr lang="fr-FR" sz="1000" dirty="0"/>
        </a:p>
      </dgm:t>
    </dgm:pt>
    <dgm:pt modelId="{BD8492E2-6CC5-4918-8AF4-23B839213272}" type="parTrans" cxnId="{69030D69-7D0E-4404-9E1A-A369100B95B1}">
      <dgm:prSet/>
      <dgm:spPr/>
      <dgm:t>
        <a:bodyPr/>
        <a:lstStyle/>
        <a:p>
          <a:endParaRPr lang="fr-FR" sz="1000"/>
        </a:p>
      </dgm:t>
    </dgm:pt>
    <dgm:pt modelId="{8439514A-D877-42E3-A0AB-4CE306186CE8}" type="sibTrans" cxnId="{69030D69-7D0E-4404-9E1A-A369100B95B1}">
      <dgm:prSet/>
      <dgm:spPr/>
      <dgm:t>
        <a:bodyPr/>
        <a:lstStyle/>
        <a:p>
          <a:endParaRPr lang="fr-FR" sz="1000"/>
        </a:p>
      </dgm:t>
    </dgm:pt>
    <dgm:pt modelId="{4DCB0160-1868-4C98-8D40-1257BF110ED8}">
      <dgm:prSet phldrT="[Texte]" custT="1"/>
      <dgm:spPr>
        <a:solidFill>
          <a:srgbClr val="FFC000"/>
        </a:solidFill>
      </dgm:spPr>
      <dgm:t>
        <a:bodyPr/>
        <a:lstStyle/>
        <a:p>
          <a:r>
            <a:rPr lang="fr-FR" sz="1000" dirty="0" smtClean="0"/>
            <a:t>PROCESS SIMULATION + DIGIMAT + FE ANALYSIS</a:t>
          </a:r>
          <a:endParaRPr lang="fr-FR" sz="1000" dirty="0"/>
        </a:p>
      </dgm:t>
    </dgm:pt>
    <dgm:pt modelId="{C4173553-7717-47FE-A520-C3BB3255F508}" type="parTrans" cxnId="{15CC46AF-2492-4490-9621-90208AABB05E}">
      <dgm:prSet/>
      <dgm:spPr/>
      <dgm:t>
        <a:bodyPr/>
        <a:lstStyle/>
        <a:p>
          <a:endParaRPr lang="fr-FR" sz="1000"/>
        </a:p>
      </dgm:t>
    </dgm:pt>
    <dgm:pt modelId="{CF3F78C2-0896-4608-AEB4-FE16FA6775D4}" type="sibTrans" cxnId="{15CC46AF-2492-4490-9621-90208AABB05E}">
      <dgm:prSet/>
      <dgm:spPr/>
      <dgm:t>
        <a:bodyPr/>
        <a:lstStyle/>
        <a:p>
          <a:endParaRPr lang="fr-FR" sz="1000"/>
        </a:p>
      </dgm:t>
    </dgm:pt>
    <dgm:pt modelId="{C990461E-4AF6-43D4-B95E-E1E3D7FA36E3}">
      <dgm:prSet phldrT="[Texte]" custT="1"/>
      <dgm:spPr>
        <a:solidFill>
          <a:srgbClr val="00B050"/>
        </a:solidFill>
      </dgm:spPr>
      <dgm:t>
        <a:bodyPr/>
        <a:lstStyle/>
        <a:p>
          <a:r>
            <a:rPr lang="fr-FR" sz="1000" dirty="0" smtClean="0"/>
            <a:t>PROCESS SIMULTATION</a:t>
          </a:r>
          <a:endParaRPr lang="fr-FR" sz="1000" dirty="0"/>
        </a:p>
      </dgm:t>
    </dgm:pt>
    <dgm:pt modelId="{DE7A9CEE-0B16-4BC5-B77A-1D51A0F96259}" type="parTrans" cxnId="{2331D433-3347-4F59-A42B-BAA7813AABD2}">
      <dgm:prSet/>
      <dgm:spPr/>
      <dgm:t>
        <a:bodyPr/>
        <a:lstStyle/>
        <a:p>
          <a:endParaRPr lang="fr-FR" sz="1000"/>
        </a:p>
      </dgm:t>
    </dgm:pt>
    <dgm:pt modelId="{65AEDD50-C41C-42D0-A7C4-C69B58320905}" type="sibTrans" cxnId="{2331D433-3347-4F59-A42B-BAA7813AABD2}">
      <dgm:prSet/>
      <dgm:spPr/>
      <dgm:t>
        <a:bodyPr/>
        <a:lstStyle/>
        <a:p>
          <a:endParaRPr lang="fr-FR" sz="1000"/>
        </a:p>
      </dgm:t>
    </dgm:pt>
    <dgm:pt modelId="{4E219A3A-4527-4B76-B064-D663A88E6A05}">
      <dgm:prSet phldrT="[Texte]" custT="1"/>
      <dgm:spPr>
        <a:solidFill>
          <a:schemeClr val="accent1"/>
        </a:solidFill>
      </dgm:spPr>
      <dgm:t>
        <a:bodyPr/>
        <a:lstStyle/>
        <a:p>
          <a:r>
            <a:rPr lang="fr-FR" sz="1000" dirty="0" smtClean="0"/>
            <a:t>CAO</a:t>
          </a:r>
          <a:endParaRPr lang="fr-FR" sz="1000" dirty="0"/>
        </a:p>
      </dgm:t>
    </dgm:pt>
    <dgm:pt modelId="{176E362F-401C-46A8-8330-8082723BDA80}" type="parTrans" cxnId="{50E51513-CEAE-4283-A9B5-F7EB42572670}">
      <dgm:prSet/>
      <dgm:spPr/>
      <dgm:t>
        <a:bodyPr/>
        <a:lstStyle/>
        <a:p>
          <a:endParaRPr lang="fr-FR" sz="1000"/>
        </a:p>
      </dgm:t>
    </dgm:pt>
    <dgm:pt modelId="{B92FFE62-3C9F-4117-A247-D19924BD7F4C}" type="sibTrans" cxnId="{50E51513-CEAE-4283-A9B5-F7EB42572670}">
      <dgm:prSet/>
      <dgm:spPr/>
      <dgm:t>
        <a:bodyPr/>
        <a:lstStyle/>
        <a:p>
          <a:endParaRPr lang="fr-FR" sz="1000"/>
        </a:p>
      </dgm:t>
    </dgm:pt>
    <dgm:pt modelId="{0318955A-E967-4C9E-B168-B8FFC84F2364}" type="pres">
      <dgm:prSet presAssocID="{3AF36C82-B633-4768-8E85-5E2F4E445C2D}" presName="Name0" presStyleCnt="0">
        <dgm:presLayoutVars>
          <dgm:dir/>
          <dgm:animLvl val="lvl"/>
          <dgm:resizeHandles val="exact"/>
        </dgm:presLayoutVars>
      </dgm:prSet>
      <dgm:spPr/>
    </dgm:pt>
    <dgm:pt modelId="{F41B5E60-A4FA-4C3B-92B7-4F8734FC68D9}" type="pres">
      <dgm:prSet presAssocID="{AC9D0F75-75C2-457D-AD01-93D144BBF430}" presName="parTxOnly" presStyleLbl="node1" presStyleIdx="0" presStyleCnt="5" custScaleX="70782" custScaleY="12223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F273CD9-7919-46E8-8F68-52ED92A2CA89}" type="pres">
      <dgm:prSet presAssocID="{563D2253-FF2B-4D3D-AC67-ABD38E38A378}" presName="parTxOnlySpace" presStyleCnt="0"/>
      <dgm:spPr/>
    </dgm:pt>
    <dgm:pt modelId="{D0D89142-2687-4C9C-B66B-EC2675F8C425}" type="pres">
      <dgm:prSet presAssocID="{7EBAA488-ADA5-42F6-A427-7A5A6C8A48E5}" presName="parTxOnly" presStyleLbl="node1" presStyleIdx="1" presStyleCnt="5" custScaleX="100054" custScaleY="12223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799FA27-E73D-4325-8FF0-3CCFB9E76153}" type="pres">
      <dgm:prSet presAssocID="{8439514A-D877-42E3-A0AB-4CE306186CE8}" presName="parTxOnlySpace" presStyleCnt="0"/>
      <dgm:spPr/>
    </dgm:pt>
    <dgm:pt modelId="{26B2EFD2-DA55-4CD5-8E74-A37A56E061A2}" type="pres">
      <dgm:prSet presAssocID="{4E219A3A-4527-4B76-B064-D663A88E6A05}" presName="parTxOnly" presStyleLbl="node1" presStyleIdx="2" presStyleCnt="5" custScaleX="74403" custScaleY="122239" custLinFactNeighborY="66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EF8D582-4E61-4B06-90DD-F49F3C25C86F}" type="pres">
      <dgm:prSet presAssocID="{B92FFE62-3C9F-4117-A247-D19924BD7F4C}" presName="parTxOnlySpace" presStyleCnt="0"/>
      <dgm:spPr/>
    </dgm:pt>
    <dgm:pt modelId="{7B00CAEB-6EB9-474F-A503-1AA11802E253}" type="pres">
      <dgm:prSet presAssocID="{C990461E-4AF6-43D4-B95E-E1E3D7FA36E3}" presName="parTxOnly" presStyleLbl="node1" presStyleIdx="3" presStyleCnt="5" custScaleX="101984" custScaleY="12223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2366AF0-EF6E-4EEC-9F36-ACDEE887C5C8}" type="pres">
      <dgm:prSet presAssocID="{65AEDD50-C41C-42D0-A7C4-C69B58320905}" presName="parTxOnlySpace" presStyleCnt="0"/>
      <dgm:spPr/>
    </dgm:pt>
    <dgm:pt modelId="{CE9E5E56-2AB5-4028-A917-B13C3F9CA24C}" type="pres">
      <dgm:prSet presAssocID="{4DCB0160-1868-4C98-8D40-1257BF110ED8}" presName="parTxOnly" presStyleLbl="node1" presStyleIdx="4" presStyleCnt="5" custScaleX="214222" custScaleY="12223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D5CDA614-DB06-4B16-861F-529BCA8ABC01}" type="presOf" srcId="{3AF36C82-B633-4768-8E85-5E2F4E445C2D}" destId="{0318955A-E967-4C9E-B168-B8FFC84F2364}" srcOrd="0" destOrd="0" presId="urn:microsoft.com/office/officeart/2005/8/layout/chevron1"/>
    <dgm:cxn modelId="{678BE584-6F5F-4490-96AE-78046E82B30C}" type="presOf" srcId="{4E219A3A-4527-4B76-B064-D663A88E6A05}" destId="{26B2EFD2-DA55-4CD5-8E74-A37A56E061A2}" srcOrd="0" destOrd="0" presId="urn:microsoft.com/office/officeart/2005/8/layout/chevron1"/>
    <dgm:cxn modelId="{64994E0A-7F50-413C-BFCE-9286E61F4E41}" type="presOf" srcId="{AC9D0F75-75C2-457D-AD01-93D144BBF430}" destId="{F41B5E60-A4FA-4C3B-92B7-4F8734FC68D9}" srcOrd="0" destOrd="0" presId="urn:microsoft.com/office/officeart/2005/8/layout/chevron1"/>
    <dgm:cxn modelId="{2A6EAE53-070D-48B2-A609-4DC4F64F0EA2}" srcId="{3AF36C82-B633-4768-8E85-5E2F4E445C2D}" destId="{AC9D0F75-75C2-457D-AD01-93D144BBF430}" srcOrd="0" destOrd="0" parTransId="{870B7CC8-E88B-49D5-99C7-79C70F4198BE}" sibTransId="{563D2253-FF2B-4D3D-AC67-ABD38E38A378}"/>
    <dgm:cxn modelId="{2331D433-3347-4F59-A42B-BAA7813AABD2}" srcId="{3AF36C82-B633-4768-8E85-5E2F4E445C2D}" destId="{C990461E-4AF6-43D4-B95E-E1E3D7FA36E3}" srcOrd="3" destOrd="0" parTransId="{DE7A9CEE-0B16-4BC5-B77A-1D51A0F96259}" sibTransId="{65AEDD50-C41C-42D0-A7C4-C69B58320905}"/>
    <dgm:cxn modelId="{94953B7D-AE0D-4F16-B9CF-95BE7966316B}" type="presOf" srcId="{7EBAA488-ADA5-42F6-A427-7A5A6C8A48E5}" destId="{D0D89142-2687-4C9C-B66B-EC2675F8C425}" srcOrd="0" destOrd="0" presId="urn:microsoft.com/office/officeart/2005/8/layout/chevron1"/>
    <dgm:cxn modelId="{54DE22AF-AE90-4204-9C42-D447104D05C6}" type="presOf" srcId="{C990461E-4AF6-43D4-B95E-E1E3D7FA36E3}" destId="{7B00CAEB-6EB9-474F-A503-1AA11802E253}" srcOrd="0" destOrd="0" presId="urn:microsoft.com/office/officeart/2005/8/layout/chevron1"/>
    <dgm:cxn modelId="{69030D69-7D0E-4404-9E1A-A369100B95B1}" srcId="{3AF36C82-B633-4768-8E85-5E2F4E445C2D}" destId="{7EBAA488-ADA5-42F6-A427-7A5A6C8A48E5}" srcOrd="1" destOrd="0" parTransId="{BD8492E2-6CC5-4918-8AF4-23B839213272}" sibTransId="{8439514A-D877-42E3-A0AB-4CE306186CE8}"/>
    <dgm:cxn modelId="{FBEF825C-5BAA-4466-9EEF-D07BAC421476}" type="presOf" srcId="{4DCB0160-1868-4C98-8D40-1257BF110ED8}" destId="{CE9E5E56-2AB5-4028-A917-B13C3F9CA24C}" srcOrd="0" destOrd="0" presId="urn:microsoft.com/office/officeart/2005/8/layout/chevron1"/>
    <dgm:cxn modelId="{15CC46AF-2492-4490-9621-90208AABB05E}" srcId="{3AF36C82-B633-4768-8E85-5E2F4E445C2D}" destId="{4DCB0160-1868-4C98-8D40-1257BF110ED8}" srcOrd="4" destOrd="0" parTransId="{C4173553-7717-47FE-A520-C3BB3255F508}" sibTransId="{CF3F78C2-0896-4608-AEB4-FE16FA6775D4}"/>
    <dgm:cxn modelId="{50E51513-CEAE-4283-A9B5-F7EB42572670}" srcId="{3AF36C82-B633-4768-8E85-5E2F4E445C2D}" destId="{4E219A3A-4527-4B76-B064-D663A88E6A05}" srcOrd="2" destOrd="0" parTransId="{176E362F-401C-46A8-8330-8082723BDA80}" sibTransId="{B92FFE62-3C9F-4117-A247-D19924BD7F4C}"/>
    <dgm:cxn modelId="{02A2A89C-EB45-4564-8739-D4BF021DCE28}" type="presParOf" srcId="{0318955A-E967-4C9E-B168-B8FFC84F2364}" destId="{F41B5E60-A4FA-4C3B-92B7-4F8734FC68D9}" srcOrd="0" destOrd="0" presId="urn:microsoft.com/office/officeart/2005/8/layout/chevron1"/>
    <dgm:cxn modelId="{0E6E9062-4DE7-4A3D-8348-A56B1D3C37DE}" type="presParOf" srcId="{0318955A-E967-4C9E-B168-B8FFC84F2364}" destId="{8F273CD9-7919-46E8-8F68-52ED92A2CA89}" srcOrd="1" destOrd="0" presId="urn:microsoft.com/office/officeart/2005/8/layout/chevron1"/>
    <dgm:cxn modelId="{E4B4E3B0-D992-4046-80B8-015A0D4D9BEC}" type="presParOf" srcId="{0318955A-E967-4C9E-B168-B8FFC84F2364}" destId="{D0D89142-2687-4C9C-B66B-EC2675F8C425}" srcOrd="2" destOrd="0" presId="urn:microsoft.com/office/officeart/2005/8/layout/chevron1"/>
    <dgm:cxn modelId="{3C88419B-CD21-4283-90FA-FBAB95ADB122}" type="presParOf" srcId="{0318955A-E967-4C9E-B168-B8FFC84F2364}" destId="{C799FA27-E73D-4325-8FF0-3CCFB9E76153}" srcOrd="3" destOrd="0" presId="urn:microsoft.com/office/officeart/2005/8/layout/chevron1"/>
    <dgm:cxn modelId="{3E103F4C-59D7-4E92-A41B-E4ECD8770407}" type="presParOf" srcId="{0318955A-E967-4C9E-B168-B8FFC84F2364}" destId="{26B2EFD2-DA55-4CD5-8E74-A37A56E061A2}" srcOrd="4" destOrd="0" presId="urn:microsoft.com/office/officeart/2005/8/layout/chevron1"/>
    <dgm:cxn modelId="{AF39E10B-5604-4211-B7F3-4C99C363A530}" type="presParOf" srcId="{0318955A-E967-4C9E-B168-B8FFC84F2364}" destId="{DEF8D582-4E61-4B06-90DD-F49F3C25C86F}" srcOrd="5" destOrd="0" presId="urn:microsoft.com/office/officeart/2005/8/layout/chevron1"/>
    <dgm:cxn modelId="{5B7DC574-1319-4962-8AB0-BCBED11A2B97}" type="presParOf" srcId="{0318955A-E967-4C9E-B168-B8FFC84F2364}" destId="{7B00CAEB-6EB9-474F-A503-1AA11802E253}" srcOrd="6" destOrd="0" presId="urn:microsoft.com/office/officeart/2005/8/layout/chevron1"/>
    <dgm:cxn modelId="{89C1A586-C7C9-46C0-9300-A423D176A841}" type="presParOf" srcId="{0318955A-E967-4C9E-B168-B8FFC84F2364}" destId="{02366AF0-EF6E-4EEC-9F36-ACDEE887C5C8}" srcOrd="7" destOrd="0" presId="urn:microsoft.com/office/officeart/2005/8/layout/chevron1"/>
    <dgm:cxn modelId="{82E29AE1-8813-4FC8-BCD5-B3618FA17423}" type="presParOf" srcId="{0318955A-E967-4C9E-B168-B8FFC84F2364}" destId="{CE9E5E56-2AB5-4028-A917-B13C3F9CA24C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F36C82-B633-4768-8E85-5E2F4E445C2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AC9D0F75-75C2-457D-AD01-93D144BBF430}">
      <dgm:prSet phldrT="[Texte]" custT="1"/>
      <dgm:spPr/>
      <dgm:t>
        <a:bodyPr/>
        <a:lstStyle/>
        <a:p>
          <a:r>
            <a:rPr lang="fr-FR" sz="1000" dirty="0" smtClean="0"/>
            <a:t>CAO</a:t>
          </a:r>
          <a:endParaRPr lang="fr-FR" sz="1000" dirty="0"/>
        </a:p>
      </dgm:t>
    </dgm:pt>
    <dgm:pt modelId="{870B7CC8-E88B-49D5-99C7-79C70F4198BE}" type="parTrans" cxnId="{2A6EAE53-070D-48B2-A609-4DC4F64F0EA2}">
      <dgm:prSet/>
      <dgm:spPr/>
      <dgm:t>
        <a:bodyPr/>
        <a:lstStyle/>
        <a:p>
          <a:endParaRPr lang="fr-FR" sz="1000"/>
        </a:p>
      </dgm:t>
    </dgm:pt>
    <dgm:pt modelId="{563D2253-FF2B-4D3D-AC67-ABD38E38A378}" type="sibTrans" cxnId="{2A6EAE53-070D-48B2-A609-4DC4F64F0EA2}">
      <dgm:prSet/>
      <dgm:spPr/>
      <dgm:t>
        <a:bodyPr/>
        <a:lstStyle/>
        <a:p>
          <a:endParaRPr lang="fr-FR" sz="1000"/>
        </a:p>
      </dgm:t>
    </dgm:pt>
    <dgm:pt modelId="{7EBAA488-ADA5-42F6-A427-7A5A6C8A48E5}">
      <dgm:prSet phldrT="[Texte]" custT="1"/>
      <dgm:spPr>
        <a:solidFill>
          <a:schemeClr val="accent5"/>
        </a:solidFill>
      </dgm:spPr>
      <dgm:t>
        <a:bodyPr/>
        <a:lstStyle/>
        <a:p>
          <a:r>
            <a:rPr lang="fr-FR" sz="1000" dirty="0" smtClean="0"/>
            <a:t>OPTIMISATION</a:t>
          </a:r>
          <a:endParaRPr lang="fr-FR" sz="1000" dirty="0"/>
        </a:p>
      </dgm:t>
    </dgm:pt>
    <dgm:pt modelId="{BD8492E2-6CC5-4918-8AF4-23B839213272}" type="parTrans" cxnId="{69030D69-7D0E-4404-9E1A-A369100B95B1}">
      <dgm:prSet/>
      <dgm:spPr/>
      <dgm:t>
        <a:bodyPr/>
        <a:lstStyle/>
        <a:p>
          <a:endParaRPr lang="fr-FR" sz="1000"/>
        </a:p>
      </dgm:t>
    </dgm:pt>
    <dgm:pt modelId="{8439514A-D877-42E3-A0AB-4CE306186CE8}" type="sibTrans" cxnId="{69030D69-7D0E-4404-9E1A-A369100B95B1}">
      <dgm:prSet/>
      <dgm:spPr/>
      <dgm:t>
        <a:bodyPr/>
        <a:lstStyle/>
        <a:p>
          <a:endParaRPr lang="fr-FR" sz="1000"/>
        </a:p>
      </dgm:t>
    </dgm:pt>
    <dgm:pt modelId="{4DCB0160-1868-4C98-8D40-1257BF110ED8}">
      <dgm:prSet phldrT="[Texte]" custT="1"/>
      <dgm:spPr>
        <a:solidFill>
          <a:srgbClr val="FF0000"/>
        </a:solidFill>
      </dgm:spPr>
      <dgm:t>
        <a:bodyPr/>
        <a:lstStyle/>
        <a:p>
          <a:r>
            <a:rPr lang="fr-FR" sz="1000" dirty="0" smtClean="0"/>
            <a:t>PROCESS SIMULATION + DIGIMAT + FE ANALYSIS</a:t>
          </a:r>
          <a:endParaRPr lang="fr-FR" sz="1000" dirty="0"/>
        </a:p>
      </dgm:t>
    </dgm:pt>
    <dgm:pt modelId="{C4173553-7717-47FE-A520-C3BB3255F508}" type="parTrans" cxnId="{15CC46AF-2492-4490-9621-90208AABB05E}">
      <dgm:prSet/>
      <dgm:spPr/>
      <dgm:t>
        <a:bodyPr/>
        <a:lstStyle/>
        <a:p>
          <a:endParaRPr lang="fr-FR" sz="1000"/>
        </a:p>
      </dgm:t>
    </dgm:pt>
    <dgm:pt modelId="{CF3F78C2-0896-4608-AEB4-FE16FA6775D4}" type="sibTrans" cxnId="{15CC46AF-2492-4490-9621-90208AABB05E}">
      <dgm:prSet/>
      <dgm:spPr/>
      <dgm:t>
        <a:bodyPr/>
        <a:lstStyle/>
        <a:p>
          <a:endParaRPr lang="fr-FR" sz="1000"/>
        </a:p>
      </dgm:t>
    </dgm:pt>
    <dgm:pt modelId="{C990461E-4AF6-43D4-B95E-E1E3D7FA36E3}">
      <dgm:prSet phldrT="[Texte]" custT="1"/>
      <dgm:spPr>
        <a:solidFill>
          <a:srgbClr val="00B050"/>
        </a:solidFill>
      </dgm:spPr>
      <dgm:t>
        <a:bodyPr/>
        <a:lstStyle/>
        <a:p>
          <a:r>
            <a:rPr lang="fr-FR" sz="1000" dirty="0" smtClean="0"/>
            <a:t>PROCESS SIMULTATION</a:t>
          </a:r>
          <a:endParaRPr lang="fr-FR" sz="1000" dirty="0"/>
        </a:p>
      </dgm:t>
    </dgm:pt>
    <dgm:pt modelId="{DE7A9CEE-0B16-4BC5-B77A-1D51A0F96259}" type="parTrans" cxnId="{2331D433-3347-4F59-A42B-BAA7813AABD2}">
      <dgm:prSet/>
      <dgm:spPr/>
      <dgm:t>
        <a:bodyPr/>
        <a:lstStyle/>
        <a:p>
          <a:endParaRPr lang="fr-FR" sz="1000"/>
        </a:p>
      </dgm:t>
    </dgm:pt>
    <dgm:pt modelId="{65AEDD50-C41C-42D0-A7C4-C69B58320905}" type="sibTrans" cxnId="{2331D433-3347-4F59-A42B-BAA7813AABD2}">
      <dgm:prSet/>
      <dgm:spPr/>
      <dgm:t>
        <a:bodyPr/>
        <a:lstStyle/>
        <a:p>
          <a:endParaRPr lang="fr-FR" sz="1000"/>
        </a:p>
      </dgm:t>
    </dgm:pt>
    <dgm:pt modelId="{4E219A3A-4527-4B76-B064-D663A88E6A05}">
      <dgm:prSet phldrT="[Texte]" custT="1"/>
      <dgm:spPr>
        <a:solidFill>
          <a:schemeClr val="accent1"/>
        </a:solidFill>
      </dgm:spPr>
      <dgm:t>
        <a:bodyPr/>
        <a:lstStyle/>
        <a:p>
          <a:r>
            <a:rPr lang="fr-FR" sz="1000" dirty="0" smtClean="0"/>
            <a:t>CAO</a:t>
          </a:r>
          <a:endParaRPr lang="fr-FR" sz="1000" dirty="0"/>
        </a:p>
      </dgm:t>
    </dgm:pt>
    <dgm:pt modelId="{176E362F-401C-46A8-8330-8082723BDA80}" type="parTrans" cxnId="{50E51513-CEAE-4283-A9B5-F7EB42572670}">
      <dgm:prSet/>
      <dgm:spPr/>
      <dgm:t>
        <a:bodyPr/>
        <a:lstStyle/>
        <a:p>
          <a:endParaRPr lang="fr-FR" sz="1000"/>
        </a:p>
      </dgm:t>
    </dgm:pt>
    <dgm:pt modelId="{B92FFE62-3C9F-4117-A247-D19924BD7F4C}" type="sibTrans" cxnId="{50E51513-CEAE-4283-A9B5-F7EB42572670}">
      <dgm:prSet/>
      <dgm:spPr/>
      <dgm:t>
        <a:bodyPr/>
        <a:lstStyle/>
        <a:p>
          <a:endParaRPr lang="fr-FR" sz="1000"/>
        </a:p>
      </dgm:t>
    </dgm:pt>
    <dgm:pt modelId="{0318955A-E967-4C9E-B168-B8FFC84F2364}" type="pres">
      <dgm:prSet presAssocID="{3AF36C82-B633-4768-8E85-5E2F4E445C2D}" presName="Name0" presStyleCnt="0">
        <dgm:presLayoutVars>
          <dgm:dir/>
          <dgm:animLvl val="lvl"/>
          <dgm:resizeHandles val="exact"/>
        </dgm:presLayoutVars>
      </dgm:prSet>
      <dgm:spPr/>
    </dgm:pt>
    <dgm:pt modelId="{F41B5E60-A4FA-4C3B-92B7-4F8734FC68D9}" type="pres">
      <dgm:prSet presAssocID="{AC9D0F75-75C2-457D-AD01-93D144BBF430}" presName="parTxOnly" presStyleLbl="node1" presStyleIdx="0" presStyleCnt="5" custScaleX="70782" custScaleY="12223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F273CD9-7919-46E8-8F68-52ED92A2CA89}" type="pres">
      <dgm:prSet presAssocID="{563D2253-FF2B-4D3D-AC67-ABD38E38A378}" presName="parTxOnlySpace" presStyleCnt="0"/>
      <dgm:spPr/>
    </dgm:pt>
    <dgm:pt modelId="{D0D89142-2687-4C9C-B66B-EC2675F8C425}" type="pres">
      <dgm:prSet presAssocID="{7EBAA488-ADA5-42F6-A427-7A5A6C8A48E5}" presName="parTxOnly" presStyleLbl="node1" presStyleIdx="1" presStyleCnt="5" custScaleX="100054" custScaleY="12223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799FA27-E73D-4325-8FF0-3CCFB9E76153}" type="pres">
      <dgm:prSet presAssocID="{8439514A-D877-42E3-A0AB-4CE306186CE8}" presName="parTxOnlySpace" presStyleCnt="0"/>
      <dgm:spPr/>
    </dgm:pt>
    <dgm:pt modelId="{26B2EFD2-DA55-4CD5-8E74-A37A56E061A2}" type="pres">
      <dgm:prSet presAssocID="{4E219A3A-4527-4B76-B064-D663A88E6A05}" presName="parTxOnly" presStyleLbl="node1" presStyleIdx="2" presStyleCnt="5" custScaleX="74403" custScaleY="122239" custLinFactNeighborY="66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EF8D582-4E61-4B06-90DD-F49F3C25C86F}" type="pres">
      <dgm:prSet presAssocID="{B92FFE62-3C9F-4117-A247-D19924BD7F4C}" presName="parTxOnlySpace" presStyleCnt="0"/>
      <dgm:spPr/>
    </dgm:pt>
    <dgm:pt modelId="{7B00CAEB-6EB9-474F-A503-1AA11802E253}" type="pres">
      <dgm:prSet presAssocID="{C990461E-4AF6-43D4-B95E-E1E3D7FA36E3}" presName="parTxOnly" presStyleLbl="node1" presStyleIdx="3" presStyleCnt="5" custScaleX="258564" custScaleY="12223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2366AF0-EF6E-4EEC-9F36-ACDEE887C5C8}" type="pres">
      <dgm:prSet presAssocID="{65AEDD50-C41C-42D0-A7C4-C69B58320905}" presName="parTxOnlySpace" presStyleCnt="0"/>
      <dgm:spPr/>
    </dgm:pt>
    <dgm:pt modelId="{CE9E5E56-2AB5-4028-A917-B13C3F9CA24C}" type="pres">
      <dgm:prSet presAssocID="{4DCB0160-1868-4C98-8D40-1257BF110ED8}" presName="parTxOnly" presStyleLbl="node1" presStyleIdx="4" presStyleCnt="5" custScaleX="214222" custScaleY="12223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69030D69-7D0E-4404-9E1A-A369100B95B1}" srcId="{3AF36C82-B633-4768-8E85-5E2F4E445C2D}" destId="{7EBAA488-ADA5-42F6-A427-7A5A6C8A48E5}" srcOrd="1" destOrd="0" parTransId="{BD8492E2-6CC5-4918-8AF4-23B839213272}" sibTransId="{8439514A-D877-42E3-A0AB-4CE306186CE8}"/>
    <dgm:cxn modelId="{3804E469-C4A0-4E6B-80EA-85E4EBBFD610}" type="presOf" srcId="{3AF36C82-B633-4768-8E85-5E2F4E445C2D}" destId="{0318955A-E967-4C9E-B168-B8FFC84F2364}" srcOrd="0" destOrd="0" presId="urn:microsoft.com/office/officeart/2005/8/layout/chevron1"/>
    <dgm:cxn modelId="{C62E62D2-3E06-4F10-9F96-5C9FBB40E15B}" type="presOf" srcId="{4E219A3A-4527-4B76-B064-D663A88E6A05}" destId="{26B2EFD2-DA55-4CD5-8E74-A37A56E061A2}" srcOrd="0" destOrd="0" presId="urn:microsoft.com/office/officeart/2005/8/layout/chevron1"/>
    <dgm:cxn modelId="{0A9382DE-B367-47D2-A4C6-D73EEBC33FB1}" type="presOf" srcId="{7EBAA488-ADA5-42F6-A427-7A5A6C8A48E5}" destId="{D0D89142-2687-4C9C-B66B-EC2675F8C425}" srcOrd="0" destOrd="0" presId="urn:microsoft.com/office/officeart/2005/8/layout/chevron1"/>
    <dgm:cxn modelId="{74067F09-1387-4598-893A-C4815713FEC8}" type="presOf" srcId="{4DCB0160-1868-4C98-8D40-1257BF110ED8}" destId="{CE9E5E56-2AB5-4028-A917-B13C3F9CA24C}" srcOrd="0" destOrd="0" presId="urn:microsoft.com/office/officeart/2005/8/layout/chevron1"/>
    <dgm:cxn modelId="{15CC46AF-2492-4490-9621-90208AABB05E}" srcId="{3AF36C82-B633-4768-8E85-5E2F4E445C2D}" destId="{4DCB0160-1868-4C98-8D40-1257BF110ED8}" srcOrd="4" destOrd="0" parTransId="{C4173553-7717-47FE-A520-C3BB3255F508}" sibTransId="{CF3F78C2-0896-4608-AEB4-FE16FA6775D4}"/>
    <dgm:cxn modelId="{D7456900-6802-413D-8B8D-5E940B2AAE06}" type="presOf" srcId="{AC9D0F75-75C2-457D-AD01-93D144BBF430}" destId="{F41B5E60-A4FA-4C3B-92B7-4F8734FC68D9}" srcOrd="0" destOrd="0" presId="urn:microsoft.com/office/officeart/2005/8/layout/chevron1"/>
    <dgm:cxn modelId="{50E51513-CEAE-4283-A9B5-F7EB42572670}" srcId="{3AF36C82-B633-4768-8E85-5E2F4E445C2D}" destId="{4E219A3A-4527-4B76-B064-D663A88E6A05}" srcOrd="2" destOrd="0" parTransId="{176E362F-401C-46A8-8330-8082723BDA80}" sibTransId="{B92FFE62-3C9F-4117-A247-D19924BD7F4C}"/>
    <dgm:cxn modelId="{2331D433-3347-4F59-A42B-BAA7813AABD2}" srcId="{3AF36C82-B633-4768-8E85-5E2F4E445C2D}" destId="{C990461E-4AF6-43D4-B95E-E1E3D7FA36E3}" srcOrd="3" destOrd="0" parTransId="{DE7A9CEE-0B16-4BC5-B77A-1D51A0F96259}" sibTransId="{65AEDD50-C41C-42D0-A7C4-C69B58320905}"/>
    <dgm:cxn modelId="{2A6EAE53-070D-48B2-A609-4DC4F64F0EA2}" srcId="{3AF36C82-B633-4768-8E85-5E2F4E445C2D}" destId="{AC9D0F75-75C2-457D-AD01-93D144BBF430}" srcOrd="0" destOrd="0" parTransId="{870B7CC8-E88B-49D5-99C7-79C70F4198BE}" sibTransId="{563D2253-FF2B-4D3D-AC67-ABD38E38A378}"/>
    <dgm:cxn modelId="{E9DE3899-AC1B-40ED-8D6B-4B0362FAC7FE}" type="presOf" srcId="{C990461E-4AF6-43D4-B95E-E1E3D7FA36E3}" destId="{7B00CAEB-6EB9-474F-A503-1AA11802E253}" srcOrd="0" destOrd="0" presId="urn:microsoft.com/office/officeart/2005/8/layout/chevron1"/>
    <dgm:cxn modelId="{5694FE3E-7C8E-470A-A3C0-7AEC6FA5AA4E}" type="presParOf" srcId="{0318955A-E967-4C9E-B168-B8FFC84F2364}" destId="{F41B5E60-A4FA-4C3B-92B7-4F8734FC68D9}" srcOrd="0" destOrd="0" presId="urn:microsoft.com/office/officeart/2005/8/layout/chevron1"/>
    <dgm:cxn modelId="{A013B9E4-CEBE-416B-BAC1-FF879DAC6714}" type="presParOf" srcId="{0318955A-E967-4C9E-B168-B8FFC84F2364}" destId="{8F273CD9-7919-46E8-8F68-52ED92A2CA89}" srcOrd="1" destOrd="0" presId="urn:microsoft.com/office/officeart/2005/8/layout/chevron1"/>
    <dgm:cxn modelId="{042F0E72-614E-42BE-BAD3-7BA4FF04B204}" type="presParOf" srcId="{0318955A-E967-4C9E-B168-B8FFC84F2364}" destId="{D0D89142-2687-4C9C-B66B-EC2675F8C425}" srcOrd="2" destOrd="0" presId="urn:microsoft.com/office/officeart/2005/8/layout/chevron1"/>
    <dgm:cxn modelId="{B193BA65-95D0-406E-B213-B21DFED4537F}" type="presParOf" srcId="{0318955A-E967-4C9E-B168-B8FFC84F2364}" destId="{C799FA27-E73D-4325-8FF0-3CCFB9E76153}" srcOrd="3" destOrd="0" presId="urn:microsoft.com/office/officeart/2005/8/layout/chevron1"/>
    <dgm:cxn modelId="{82C1F73D-611E-403D-9C54-8C2AE91ED0BB}" type="presParOf" srcId="{0318955A-E967-4C9E-B168-B8FFC84F2364}" destId="{26B2EFD2-DA55-4CD5-8E74-A37A56E061A2}" srcOrd="4" destOrd="0" presId="urn:microsoft.com/office/officeart/2005/8/layout/chevron1"/>
    <dgm:cxn modelId="{36E4FDF3-6C11-490A-9567-5A531E3C5BB7}" type="presParOf" srcId="{0318955A-E967-4C9E-B168-B8FFC84F2364}" destId="{DEF8D582-4E61-4B06-90DD-F49F3C25C86F}" srcOrd="5" destOrd="0" presId="urn:microsoft.com/office/officeart/2005/8/layout/chevron1"/>
    <dgm:cxn modelId="{78EFC536-BA58-476B-8A19-ABEEC278E079}" type="presParOf" srcId="{0318955A-E967-4C9E-B168-B8FFC84F2364}" destId="{7B00CAEB-6EB9-474F-A503-1AA11802E253}" srcOrd="6" destOrd="0" presId="urn:microsoft.com/office/officeart/2005/8/layout/chevron1"/>
    <dgm:cxn modelId="{B5E62CC9-1F37-42E5-B4AD-42F422D7B6B1}" type="presParOf" srcId="{0318955A-E967-4C9E-B168-B8FFC84F2364}" destId="{02366AF0-EF6E-4EEC-9F36-ACDEE887C5C8}" srcOrd="7" destOrd="0" presId="urn:microsoft.com/office/officeart/2005/8/layout/chevron1"/>
    <dgm:cxn modelId="{F259739E-D5B7-42AD-813B-AB5F8F133EF6}" type="presParOf" srcId="{0318955A-E967-4C9E-B168-B8FFC84F2364}" destId="{CE9E5E56-2AB5-4028-A917-B13C3F9CA24C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1B5E60-A4FA-4C3B-92B7-4F8734FC68D9}">
      <dsp:nvSpPr>
        <dsp:cNvPr id="0" name=""/>
        <dsp:cNvSpPr/>
      </dsp:nvSpPr>
      <dsp:spPr>
        <a:xfrm>
          <a:off x="2828" y="0"/>
          <a:ext cx="1183064" cy="43476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kern="1200" dirty="0" smtClean="0"/>
            <a:t>CAO</a:t>
          </a:r>
          <a:endParaRPr lang="fr-FR" sz="1000" kern="1200" dirty="0"/>
        </a:p>
      </dsp:txBody>
      <dsp:txXfrm>
        <a:off x="220209" y="0"/>
        <a:ext cx="748302" cy="434762"/>
      </dsp:txXfrm>
    </dsp:sp>
    <dsp:sp modelId="{D0D89142-2687-4C9C-B66B-EC2675F8C425}">
      <dsp:nvSpPr>
        <dsp:cNvPr id="0" name=""/>
        <dsp:cNvSpPr/>
      </dsp:nvSpPr>
      <dsp:spPr>
        <a:xfrm>
          <a:off x="1018750" y="0"/>
          <a:ext cx="1672322" cy="434762"/>
        </a:xfrm>
        <a:prstGeom prst="chevron">
          <a:avLst/>
        </a:prstGeom>
        <a:solidFill>
          <a:schemeClr val="accent5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kern="1200" dirty="0" smtClean="0"/>
            <a:t>OPTIMISATION</a:t>
          </a:r>
          <a:endParaRPr lang="fr-FR" sz="1000" kern="1200" dirty="0"/>
        </a:p>
      </dsp:txBody>
      <dsp:txXfrm>
        <a:off x="1236131" y="0"/>
        <a:ext cx="1237560" cy="434762"/>
      </dsp:txXfrm>
    </dsp:sp>
    <dsp:sp modelId="{26B2EFD2-DA55-4CD5-8E74-A37A56E061A2}">
      <dsp:nvSpPr>
        <dsp:cNvPr id="0" name=""/>
        <dsp:cNvSpPr/>
      </dsp:nvSpPr>
      <dsp:spPr>
        <a:xfrm>
          <a:off x="2523930" y="0"/>
          <a:ext cx="1243586" cy="434762"/>
        </a:xfrm>
        <a:prstGeom prst="chevron">
          <a:avLst/>
        </a:prstGeom>
        <a:solidFill>
          <a:schemeClr val="accent1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kern="1200" dirty="0" smtClean="0"/>
            <a:t>CAO</a:t>
          </a:r>
          <a:endParaRPr lang="fr-FR" sz="1000" kern="1200" dirty="0"/>
        </a:p>
      </dsp:txBody>
      <dsp:txXfrm>
        <a:off x="2741311" y="0"/>
        <a:ext cx="808824" cy="434762"/>
      </dsp:txXfrm>
    </dsp:sp>
    <dsp:sp modelId="{7B00CAEB-6EB9-474F-A503-1AA11802E253}">
      <dsp:nvSpPr>
        <dsp:cNvPr id="0" name=""/>
        <dsp:cNvSpPr/>
      </dsp:nvSpPr>
      <dsp:spPr>
        <a:xfrm>
          <a:off x="3600375" y="0"/>
          <a:ext cx="1704580" cy="434762"/>
        </a:xfrm>
        <a:prstGeom prst="chevron">
          <a:avLst/>
        </a:prstGeom>
        <a:solidFill>
          <a:srgbClr val="00B050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kern="1200" dirty="0" smtClean="0"/>
            <a:t>PROCESS SIMULTATION</a:t>
          </a:r>
          <a:endParaRPr lang="fr-FR" sz="1000" kern="1200" dirty="0"/>
        </a:p>
      </dsp:txBody>
      <dsp:txXfrm>
        <a:off x="3817756" y="0"/>
        <a:ext cx="1269818" cy="434762"/>
      </dsp:txXfrm>
    </dsp:sp>
    <dsp:sp modelId="{CE9E5E56-2AB5-4028-A917-B13C3F9CA24C}">
      <dsp:nvSpPr>
        <dsp:cNvPr id="0" name=""/>
        <dsp:cNvSpPr/>
      </dsp:nvSpPr>
      <dsp:spPr>
        <a:xfrm>
          <a:off x="5137813" y="0"/>
          <a:ext cx="3580548" cy="434762"/>
        </a:xfrm>
        <a:prstGeom prst="chevron">
          <a:avLst/>
        </a:prstGeom>
        <a:solidFill>
          <a:srgbClr val="FFC000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kern="1200" dirty="0" smtClean="0"/>
            <a:t>PROCESS SIMULATION + DIGIMAT + FE ANALYSIS</a:t>
          </a:r>
          <a:endParaRPr lang="fr-FR" sz="1000" kern="1200" dirty="0"/>
        </a:p>
      </dsp:txBody>
      <dsp:txXfrm>
        <a:off x="5355194" y="0"/>
        <a:ext cx="3145786" cy="4347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1B5E60-A4FA-4C3B-92B7-4F8734FC68D9}">
      <dsp:nvSpPr>
        <dsp:cNvPr id="0" name=""/>
        <dsp:cNvSpPr/>
      </dsp:nvSpPr>
      <dsp:spPr>
        <a:xfrm>
          <a:off x="776" y="0"/>
          <a:ext cx="910281" cy="44787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kern="1200" dirty="0" smtClean="0"/>
            <a:t>CAO</a:t>
          </a:r>
          <a:endParaRPr lang="fr-FR" sz="1000" kern="1200" dirty="0"/>
        </a:p>
      </dsp:txBody>
      <dsp:txXfrm>
        <a:off x="224714" y="0"/>
        <a:ext cx="462405" cy="447876"/>
      </dsp:txXfrm>
    </dsp:sp>
    <dsp:sp modelId="{D0D89142-2687-4C9C-B66B-EC2675F8C425}">
      <dsp:nvSpPr>
        <dsp:cNvPr id="0" name=""/>
        <dsp:cNvSpPr/>
      </dsp:nvSpPr>
      <dsp:spPr>
        <a:xfrm>
          <a:off x="782453" y="0"/>
          <a:ext cx="1286729" cy="447876"/>
        </a:xfrm>
        <a:prstGeom prst="chevron">
          <a:avLst/>
        </a:prstGeom>
        <a:solidFill>
          <a:schemeClr val="accent5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kern="1200" dirty="0" smtClean="0"/>
            <a:t>OPTIMISATION</a:t>
          </a:r>
          <a:endParaRPr lang="fr-FR" sz="1000" kern="1200" dirty="0"/>
        </a:p>
      </dsp:txBody>
      <dsp:txXfrm>
        <a:off x="1006391" y="0"/>
        <a:ext cx="838853" cy="447876"/>
      </dsp:txXfrm>
    </dsp:sp>
    <dsp:sp modelId="{26B2EFD2-DA55-4CD5-8E74-A37A56E061A2}">
      <dsp:nvSpPr>
        <dsp:cNvPr id="0" name=""/>
        <dsp:cNvSpPr/>
      </dsp:nvSpPr>
      <dsp:spPr>
        <a:xfrm>
          <a:off x="1940579" y="0"/>
          <a:ext cx="956848" cy="447876"/>
        </a:xfrm>
        <a:prstGeom prst="chevron">
          <a:avLst/>
        </a:prstGeom>
        <a:solidFill>
          <a:schemeClr val="accent1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kern="1200" dirty="0" smtClean="0"/>
            <a:t>CAO</a:t>
          </a:r>
          <a:endParaRPr lang="fr-FR" sz="1000" kern="1200" dirty="0"/>
        </a:p>
      </dsp:txBody>
      <dsp:txXfrm>
        <a:off x="2164517" y="0"/>
        <a:ext cx="508972" cy="447876"/>
      </dsp:txXfrm>
    </dsp:sp>
    <dsp:sp modelId="{7B00CAEB-6EB9-474F-A503-1AA11802E253}">
      <dsp:nvSpPr>
        <dsp:cNvPr id="0" name=""/>
        <dsp:cNvSpPr/>
      </dsp:nvSpPr>
      <dsp:spPr>
        <a:xfrm>
          <a:off x="2768824" y="0"/>
          <a:ext cx="3325223" cy="447876"/>
        </a:xfrm>
        <a:prstGeom prst="chevron">
          <a:avLst/>
        </a:prstGeom>
        <a:solidFill>
          <a:srgbClr val="00B050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kern="1200" dirty="0" smtClean="0"/>
            <a:t>PROCESS SIMULTATION</a:t>
          </a:r>
          <a:endParaRPr lang="fr-FR" sz="1000" kern="1200" dirty="0"/>
        </a:p>
      </dsp:txBody>
      <dsp:txXfrm>
        <a:off x="2992762" y="0"/>
        <a:ext cx="2877347" cy="447876"/>
      </dsp:txXfrm>
    </dsp:sp>
    <dsp:sp modelId="{CE9E5E56-2AB5-4028-A917-B13C3F9CA24C}">
      <dsp:nvSpPr>
        <dsp:cNvPr id="0" name=""/>
        <dsp:cNvSpPr/>
      </dsp:nvSpPr>
      <dsp:spPr>
        <a:xfrm>
          <a:off x="5965445" y="0"/>
          <a:ext cx="2754969" cy="447876"/>
        </a:xfrm>
        <a:prstGeom prst="chevron">
          <a:avLst/>
        </a:prstGeom>
        <a:solidFill>
          <a:srgbClr val="FF0000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kern="1200" dirty="0" smtClean="0"/>
            <a:t>PROCESS SIMULATION + DIGIMAT + FE ANALYSIS</a:t>
          </a:r>
          <a:endParaRPr lang="fr-FR" sz="1000" kern="1200" dirty="0"/>
        </a:p>
      </dsp:txBody>
      <dsp:txXfrm>
        <a:off x="6189383" y="0"/>
        <a:ext cx="2307093" cy="4478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528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03BC1596-88AE-1744-93AF-09C4E052ADAB}" type="datetime1">
              <a:rPr lang="en-US" smtClean="0"/>
              <a:pPr>
                <a:defRPr/>
              </a:pPr>
              <a:t>10/19/2016</a:t>
            </a:fld>
            <a:endParaRPr lang="en-US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r>
              <a:rPr lang="en-US" smtClean="0"/>
              <a:t>MSC Software Confidential</a:t>
            </a:r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D99DAAD6-6AFE-476B-A1EE-99335C538A4B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16983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28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5BE064EB-08D8-B84B-9770-6BBD93A1D42C}" type="datetime1">
              <a:rPr lang="en-US" smtClean="0"/>
              <a:pPr>
                <a:defRPr/>
              </a:pPr>
              <a:t>10/19/2016</a:t>
            </a:fld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r>
              <a:rPr lang="en-US" smtClean="0"/>
              <a:t>MSC Software Confidential</a:t>
            </a: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8FE579EF-D49F-4BBE-8F5E-A4F22886B65C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58811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MSC Software Confidential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FE579EF-D49F-4BBE-8F5E-A4F22886B65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5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MSC Software Confidential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FE579EF-D49F-4BBE-8F5E-A4F22886B65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909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1"/>
            <a:ext cx="9144000" cy="5029200"/>
          </a:xfrm>
          <a:prstGeom prst="rect">
            <a:avLst/>
          </a:prstGeom>
          <a:solidFill>
            <a:srgbClr val="B302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97475" y="1891273"/>
            <a:ext cx="8224008" cy="821267"/>
          </a:xfrm>
          <a:prstGeom prst="rect">
            <a:avLst/>
          </a:prstGeom>
        </p:spPr>
        <p:txBody>
          <a:bodyPr anchor="b"/>
          <a:lstStyle>
            <a:lvl1pPr algn="l">
              <a:defRPr sz="3600" b="1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97475" y="2718077"/>
            <a:ext cx="8224008" cy="48259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C20D20"/>
              </a:buClr>
              <a:buSzTx/>
              <a:buFont typeface="Times" charset="0"/>
              <a:buNone/>
              <a:tabLst/>
              <a:defRPr lang="en-US" sz="2100" baseline="0" smtClean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97475" y="3433568"/>
            <a:ext cx="8224008" cy="407549"/>
          </a:xfrm>
          <a:prstGeom prst="rect">
            <a:avLst/>
          </a:prstGeom>
        </p:spPr>
        <p:txBody>
          <a:bodyPr/>
          <a:lstStyle>
            <a:lvl1pPr algn="l">
              <a:buNone/>
              <a:defRPr sz="1800" b="0">
                <a:solidFill>
                  <a:srgbClr val="FFFFFF"/>
                </a:solidFill>
              </a:defRPr>
            </a:lvl1pPr>
            <a:lvl2pPr algn="ctr">
              <a:buNone/>
              <a:defRPr>
                <a:solidFill>
                  <a:srgbClr val="FFFFFF"/>
                </a:solidFill>
              </a:defRPr>
            </a:lvl2pPr>
            <a:lvl3pPr algn="ctr">
              <a:buNone/>
              <a:defRPr>
                <a:solidFill>
                  <a:srgbClr val="FFFFFF"/>
                </a:solidFill>
              </a:defRPr>
            </a:lvl3pPr>
            <a:lvl4pPr algn="ctr">
              <a:buNone/>
              <a:defRPr>
                <a:solidFill>
                  <a:srgbClr val="FFFFFF"/>
                </a:solidFill>
              </a:defRPr>
            </a:lvl4pPr>
            <a:lvl5pPr algn="ctr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Presenter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97475" y="3819406"/>
            <a:ext cx="8224008" cy="372382"/>
          </a:xfrm>
          <a:prstGeom prst="rect">
            <a:avLst/>
          </a:prstGeom>
        </p:spPr>
        <p:txBody>
          <a:bodyPr/>
          <a:lstStyle>
            <a:lvl1pPr algn="l">
              <a:buNone/>
              <a:defRPr sz="1400" b="0" i="1">
                <a:solidFill>
                  <a:srgbClr val="FFFFFF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August 8, 2011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42876" cy="5029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8280000" cy="900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3" name="Imag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13151" y="6244158"/>
            <a:ext cx="1418992" cy="56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97551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97650"/>
            <a:ext cx="2916238" cy="260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92610" y="6574021"/>
            <a:ext cx="6363766" cy="28397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Copyright  ©  e-Xstream engineering, 2013 – e-Xstream CONFIDENTTAL</a:t>
            </a:r>
            <a:endParaRPr lang="en-GB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89713"/>
            <a:ext cx="1905000" cy="2682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F5FA0F0-01FF-416E-A6FB-D57E4365D7AF}" type="slidenum">
              <a:rPr lang="en-GB"/>
              <a:pPr/>
              <a:t>‹N°›</a:t>
            </a:fld>
            <a:endParaRPr lang="en-GB"/>
          </a:p>
        </p:txBody>
      </p:sp>
      <p:pic>
        <p:nvPicPr>
          <p:cNvPr id="7" name="Imag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13151" y="6244158"/>
            <a:ext cx="1418992" cy="56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64837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25672" y="1397975"/>
            <a:ext cx="8432800" cy="4813300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3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764" y="6461201"/>
            <a:ext cx="1071104" cy="2832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764" y="6461201"/>
            <a:ext cx="1071104" cy="283240"/>
          </a:xfrm>
          <a:prstGeom prst="rect">
            <a:avLst/>
          </a:prstGeom>
        </p:spPr>
      </p:pic>
      <p:sp>
        <p:nvSpPr>
          <p:cNvPr id="14" name="Rectangle 4"/>
          <p:cNvSpPr txBox="1">
            <a:spLocks noChangeArrowheads="1"/>
          </p:cNvSpPr>
          <p:nvPr userDrawn="1"/>
        </p:nvSpPr>
        <p:spPr bwMode="auto">
          <a:xfrm>
            <a:off x="255524" y="6495933"/>
            <a:ext cx="1958371" cy="296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700" smtClean="0">
                <a:solidFill>
                  <a:srgbClr val="FFFFFF"/>
                </a:solidFill>
                <a:latin typeface="HelveticaNeueLT Pro 65 Md" pitchFamily="-60" charset="0"/>
                <a:ea typeface="HelveticaNeueLT Pro 65 Md" pitchFamily="-60" charset="0"/>
                <a:cs typeface="HelveticaNeueLT Pro 65 Md" pitchFamily="-60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/>
                <a:ea typeface="HelveticaNeueLT Pro 65 Md" pitchFamily="-60" charset="0"/>
                <a:cs typeface="Arial"/>
              </a:rPr>
              <a:t>MSC Software Confidential 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/>
              <a:ea typeface="HelveticaNeueLT Pro 65 Md" pitchFamily="-60" charset="0"/>
              <a:cs typeface="Arial"/>
            </a:endParaRPr>
          </a:p>
        </p:txBody>
      </p: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419768" y="340708"/>
            <a:ext cx="844201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0"/>
            <a:ext cx="142876" cy="1371600"/>
          </a:xfrm>
          <a:prstGeom prst="rect">
            <a:avLst/>
          </a:prstGeom>
          <a:solidFill>
            <a:srgbClr val="B302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0" y="1371600"/>
            <a:ext cx="142876" cy="54864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4"/>
          <p:cNvSpPr txBox="1">
            <a:spLocks noChangeArrowheads="1"/>
          </p:cNvSpPr>
          <p:nvPr userDrawn="1"/>
        </p:nvSpPr>
        <p:spPr bwMode="auto">
          <a:xfrm>
            <a:off x="3608324" y="6511199"/>
            <a:ext cx="1958371" cy="296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700" smtClean="0">
                <a:solidFill>
                  <a:srgbClr val="FFFFFF"/>
                </a:solidFill>
                <a:latin typeface="HelveticaNeueLT Pro 65 Md" pitchFamily="-60" charset="0"/>
                <a:ea typeface="HelveticaNeueLT Pro 65 Md" pitchFamily="-60" charset="0"/>
                <a:cs typeface="HelveticaNeueLT Pro 65 Md" pitchFamily="-60" charset="0"/>
              </a:defRPr>
            </a:lvl1pPr>
          </a:lstStyle>
          <a:p>
            <a:pPr algn="ctr"/>
            <a:fld id="{974A0AB3-E310-B140-B516-067AD01C0E59}" type="slidenum">
              <a:rPr lang="en-JM" sz="800" smtClean="0">
                <a:solidFill>
                  <a:schemeClr val="bg1">
                    <a:lumMod val="65000"/>
                  </a:schemeClr>
                </a:solidFill>
              </a:rPr>
              <a:pPr algn="ctr"/>
              <a:t>‹N°›</a:t>
            </a:fld>
            <a:endParaRPr lang="en-JM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" name="Imag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13151" y="6244158"/>
            <a:ext cx="1418992" cy="5630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5024" y="1398991"/>
            <a:ext cx="4140200" cy="5013570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3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2"/>
          </p:nvPr>
        </p:nvSpPr>
        <p:spPr>
          <a:xfrm>
            <a:off x="4768424" y="1398995"/>
            <a:ext cx="4140200" cy="5013566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3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0" y="1371600"/>
            <a:ext cx="142876" cy="54864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419768" y="340708"/>
            <a:ext cx="844201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0"/>
            <a:ext cx="142876" cy="1371600"/>
          </a:xfrm>
          <a:prstGeom prst="rect">
            <a:avLst/>
          </a:prstGeom>
          <a:solidFill>
            <a:srgbClr val="B302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764" y="6461201"/>
            <a:ext cx="1071104" cy="2832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764" y="6461201"/>
            <a:ext cx="1071104" cy="283240"/>
          </a:xfrm>
          <a:prstGeom prst="rect">
            <a:avLst/>
          </a:prstGeom>
        </p:spPr>
      </p:pic>
      <p:sp>
        <p:nvSpPr>
          <p:cNvPr id="20" name="Rectangle 4"/>
          <p:cNvSpPr txBox="1">
            <a:spLocks noChangeArrowheads="1"/>
          </p:cNvSpPr>
          <p:nvPr userDrawn="1"/>
        </p:nvSpPr>
        <p:spPr bwMode="auto">
          <a:xfrm>
            <a:off x="255524" y="6495933"/>
            <a:ext cx="1958371" cy="296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700" smtClean="0">
                <a:solidFill>
                  <a:srgbClr val="FFFFFF"/>
                </a:solidFill>
                <a:latin typeface="HelveticaNeueLT Pro 65 Md" pitchFamily="-60" charset="0"/>
                <a:ea typeface="HelveticaNeueLT Pro 65 Md" pitchFamily="-60" charset="0"/>
                <a:cs typeface="HelveticaNeueLT Pro 65 Md" pitchFamily="-60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/>
                <a:ea typeface="HelveticaNeueLT Pro 65 Md" pitchFamily="-60" charset="0"/>
                <a:cs typeface="Arial"/>
              </a:rPr>
              <a:t>MSC Software Confidential 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/>
              <a:ea typeface="HelveticaNeueLT Pro 65 Md" pitchFamily="-60" charset="0"/>
              <a:cs typeface="Arial"/>
            </a:endParaRPr>
          </a:p>
        </p:txBody>
      </p:sp>
      <p:sp>
        <p:nvSpPr>
          <p:cNvPr id="23" name="Rectangle 4"/>
          <p:cNvSpPr txBox="1">
            <a:spLocks noChangeArrowheads="1"/>
          </p:cNvSpPr>
          <p:nvPr userDrawn="1"/>
        </p:nvSpPr>
        <p:spPr bwMode="auto">
          <a:xfrm>
            <a:off x="3608324" y="6511199"/>
            <a:ext cx="1958371" cy="296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700" smtClean="0">
                <a:solidFill>
                  <a:srgbClr val="FFFFFF"/>
                </a:solidFill>
                <a:latin typeface="HelveticaNeueLT Pro 65 Md" pitchFamily="-60" charset="0"/>
                <a:ea typeface="HelveticaNeueLT Pro 65 Md" pitchFamily="-60" charset="0"/>
                <a:cs typeface="HelveticaNeueLT Pro 65 Md" pitchFamily="-60" charset="0"/>
              </a:defRPr>
            </a:lvl1pPr>
          </a:lstStyle>
          <a:p>
            <a:pPr algn="ctr"/>
            <a:fld id="{974A0AB3-E310-B140-B516-067AD01C0E59}" type="slidenum">
              <a:rPr lang="en-JM" sz="800" smtClean="0">
                <a:solidFill>
                  <a:schemeClr val="bg1">
                    <a:lumMod val="65000"/>
                  </a:schemeClr>
                </a:solidFill>
              </a:rPr>
              <a:pPr algn="ctr"/>
              <a:t>‹N°›</a:t>
            </a:fld>
            <a:endParaRPr lang="en-JM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3" name="Imag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13151" y="6244158"/>
            <a:ext cx="1418992" cy="5630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371600"/>
            <a:ext cx="142876" cy="54864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142876" cy="1371600"/>
          </a:xfrm>
          <a:prstGeom prst="rect">
            <a:avLst/>
          </a:prstGeom>
          <a:solidFill>
            <a:srgbClr val="B302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764" y="6461201"/>
            <a:ext cx="1071104" cy="2832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764" y="6461201"/>
            <a:ext cx="1071104" cy="283240"/>
          </a:xfrm>
          <a:prstGeom prst="rect">
            <a:avLst/>
          </a:prstGeom>
        </p:spPr>
      </p:pic>
      <p:sp>
        <p:nvSpPr>
          <p:cNvPr id="15" name="Rectangle 4"/>
          <p:cNvSpPr txBox="1">
            <a:spLocks noChangeArrowheads="1"/>
          </p:cNvSpPr>
          <p:nvPr userDrawn="1"/>
        </p:nvSpPr>
        <p:spPr bwMode="auto">
          <a:xfrm>
            <a:off x="255524" y="6495933"/>
            <a:ext cx="1958371" cy="296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700" smtClean="0">
                <a:solidFill>
                  <a:srgbClr val="FFFFFF"/>
                </a:solidFill>
                <a:latin typeface="HelveticaNeueLT Pro 65 Md" pitchFamily="-60" charset="0"/>
                <a:ea typeface="HelveticaNeueLT Pro 65 Md" pitchFamily="-60" charset="0"/>
                <a:cs typeface="HelveticaNeueLT Pro 65 Md" pitchFamily="-60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/>
                <a:ea typeface="HelveticaNeueLT Pro 65 Md" pitchFamily="-60" charset="0"/>
                <a:cs typeface="Arial"/>
              </a:rPr>
              <a:t>MSC Software Confidential 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/>
              <a:ea typeface="HelveticaNeueLT Pro 65 Md" pitchFamily="-60" charset="0"/>
              <a:cs typeface="Arial"/>
            </a:endParaRPr>
          </a:p>
        </p:txBody>
      </p:sp>
      <p:sp>
        <p:nvSpPr>
          <p:cNvPr id="17" name="Rectangle 4"/>
          <p:cNvSpPr txBox="1">
            <a:spLocks noChangeArrowheads="1"/>
          </p:cNvSpPr>
          <p:nvPr userDrawn="1"/>
        </p:nvSpPr>
        <p:spPr bwMode="auto">
          <a:xfrm>
            <a:off x="3608324" y="6511199"/>
            <a:ext cx="1958371" cy="296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700" smtClean="0">
                <a:solidFill>
                  <a:srgbClr val="FFFFFF"/>
                </a:solidFill>
                <a:latin typeface="HelveticaNeueLT Pro 65 Md" pitchFamily="-60" charset="0"/>
                <a:ea typeface="HelveticaNeueLT Pro 65 Md" pitchFamily="-60" charset="0"/>
                <a:cs typeface="HelveticaNeueLT Pro 65 Md" pitchFamily="-60" charset="0"/>
              </a:defRPr>
            </a:lvl1pPr>
          </a:lstStyle>
          <a:p>
            <a:pPr algn="ctr"/>
            <a:fld id="{974A0AB3-E310-B140-B516-067AD01C0E59}" type="slidenum">
              <a:rPr lang="en-JM" sz="800" smtClean="0">
                <a:solidFill>
                  <a:schemeClr val="bg1">
                    <a:lumMod val="65000"/>
                  </a:schemeClr>
                </a:solidFill>
              </a:rPr>
              <a:pPr algn="ctr"/>
              <a:t>‹N°›</a:t>
            </a:fld>
            <a:endParaRPr lang="en-JM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Imag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13151" y="6244158"/>
            <a:ext cx="1418992" cy="56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94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bg>
      <p:bgPr>
        <a:solidFill>
          <a:srgbClr val="B302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0" y="2440214"/>
            <a:ext cx="9144000" cy="821267"/>
          </a:xfrm>
          <a:prstGeom prst="rect">
            <a:avLst/>
          </a:prstGeom>
        </p:spPr>
        <p:txBody>
          <a:bodyPr anchor="b"/>
          <a:lstStyle>
            <a:lvl1pPr algn="ctr">
              <a:defRPr sz="4000" b="0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smtClean="0"/>
              <a:t>Click to edit Divider Title</a:t>
            </a:r>
            <a:endParaRPr lang="en-US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0" y="3267018"/>
            <a:ext cx="9144000" cy="482599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C20D20"/>
              </a:buClr>
              <a:buSzTx/>
              <a:buFont typeface="Times" charset="0"/>
              <a:buNone/>
              <a:tabLst/>
              <a:defRPr lang="en-US" baseline="0" smtClean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Divider subtitle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4763" y="95250"/>
            <a:ext cx="7689725" cy="533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239000" y="6589713"/>
            <a:ext cx="1905000" cy="268287"/>
          </a:xfrm>
          <a:prstGeom prst="rect">
            <a:avLst/>
          </a:prstGeom>
        </p:spPr>
        <p:txBody>
          <a:bodyPr/>
          <a:lstStyle/>
          <a:p>
            <a:fld id="{726F4EBD-E7E2-4069-884E-DE2FEEF6713E}" type="slidenum">
              <a:rPr lang="en-GB" smtClean="0"/>
              <a:pPr/>
              <a:t>‹N°›</a:t>
            </a:fld>
            <a:endParaRPr lang="en-GB" dirty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92610" y="6574021"/>
            <a:ext cx="6363766" cy="283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200" b="0">
                <a:solidFill>
                  <a:srgbClr val="C0C0C0"/>
                </a:solidFill>
              </a:defRPr>
            </a:lvl1pPr>
          </a:lstStyle>
          <a:p>
            <a:r>
              <a:rPr lang="en-US" smtClean="0"/>
              <a:t>Copyright  ©  e-Xstream engineering, 2013 – e-Xstream CONFIDENTTAL</a:t>
            </a:r>
            <a:endParaRPr lang="en-GB" dirty="0"/>
          </a:p>
        </p:txBody>
      </p:sp>
      <p:pic>
        <p:nvPicPr>
          <p:cNvPr id="6" name="Imag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13151" y="6244158"/>
            <a:ext cx="1418992" cy="56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69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4763" y="95250"/>
            <a:ext cx="7689725" cy="533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239000" y="6589713"/>
            <a:ext cx="1905000" cy="268287"/>
          </a:xfrm>
          <a:prstGeom prst="rect">
            <a:avLst/>
          </a:prstGeom>
        </p:spPr>
        <p:txBody>
          <a:bodyPr/>
          <a:lstStyle/>
          <a:p>
            <a:fld id="{726F4EBD-E7E2-4069-884E-DE2FEEF6713E}" type="slidenum">
              <a:rPr lang="en-GB" smtClean="0"/>
              <a:pPr/>
              <a:t>‹N°›</a:t>
            </a:fld>
            <a:endParaRPr lang="en-GB" dirty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92610" y="6574021"/>
            <a:ext cx="6363766" cy="283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200" b="0">
                <a:solidFill>
                  <a:srgbClr val="C0C0C0"/>
                </a:solidFill>
              </a:defRPr>
            </a:lvl1pPr>
          </a:lstStyle>
          <a:p>
            <a:r>
              <a:rPr lang="en-US" smtClean="0"/>
              <a:t>Copyright  ©  e-Xstream engineering, 2014 – e-Xstream CONFIDENTTAL</a:t>
            </a:r>
            <a:endParaRPr lang="en-GB" dirty="0"/>
          </a:p>
        </p:txBody>
      </p:sp>
      <p:pic>
        <p:nvPicPr>
          <p:cNvPr id="6" name="Imag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13151" y="6244158"/>
            <a:ext cx="1418992" cy="56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487717"/>
      </p:ext>
    </p:extLst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4763" y="95250"/>
            <a:ext cx="7689725" cy="533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239000" y="6589713"/>
            <a:ext cx="1905000" cy="268287"/>
          </a:xfrm>
          <a:prstGeom prst="rect">
            <a:avLst/>
          </a:prstGeom>
        </p:spPr>
        <p:txBody>
          <a:bodyPr/>
          <a:lstStyle/>
          <a:p>
            <a:fld id="{726F4EBD-E7E2-4069-884E-DE2FEEF6713E}" type="slidenum">
              <a:rPr lang="en-GB" smtClean="0"/>
              <a:pPr/>
              <a:t>‹N°›</a:t>
            </a:fld>
            <a:endParaRPr lang="en-GB" dirty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92610" y="6574021"/>
            <a:ext cx="6363766" cy="283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200" b="0">
                <a:solidFill>
                  <a:srgbClr val="C0C0C0"/>
                </a:solidFill>
              </a:defRPr>
            </a:lvl1pPr>
          </a:lstStyle>
          <a:p>
            <a:r>
              <a:rPr lang="en-US" smtClean="0"/>
              <a:t>Copyright  ©  e-Xstream engineering, 2013 – e-Xstream CONFIDENTTAL</a:t>
            </a:r>
            <a:endParaRPr lang="en-GB" dirty="0"/>
          </a:p>
        </p:txBody>
      </p:sp>
      <p:pic>
        <p:nvPicPr>
          <p:cNvPr id="6" name="Imag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13151" y="6244158"/>
            <a:ext cx="1418992" cy="56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42436"/>
      </p:ext>
    </p:extLst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78498" y="6525344"/>
            <a:ext cx="478599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solidFill>
                  <a:srgbClr val="C0C0C0"/>
                </a:solidFill>
              </a:defRPr>
            </a:lvl1pPr>
          </a:lstStyle>
          <a:p>
            <a:pPr algn="l"/>
            <a:r>
              <a:rPr lang="en-GB" sz="1050" dirty="0" smtClean="0"/>
              <a:t>2012 DIGIMAT Users’ Meeting                                                </a:t>
            </a:r>
            <a:fld id="{726F4EBD-E7E2-4069-884E-DE2FEEF6713E}" type="slidenum">
              <a:rPr lang="en-GB" smtClean="0"/>
              <a:pPr algn="l"/>
              <a:t>‹N°›</a:t>
            </a:fld>
            <a:endParaRPr lang="en-GB" dirty="0"/>
          </a:p>
        </p:txBody>
      </p:sp>
      <p:sp>
        <p:nvSpPr>
          <p:cNvPr id="15" name="Rectangle 6"/>
          <p:cNvSpPr txBox="1">
            <a:spLocks noChangeArrowheads="1"/>
          </p:cNvSpPr>
          <p:nvPr userDrawn="1"/>
        </p:nvSpPr>
        <p:spPr bwMode="auto">
          <a:xfrm>
            <a:off x="4178498" y="6525344"/>
            <a:ext cx="478599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rgbClr val="C0C0C0"/>
                </a:solidFill>
                <a:latin typeface="Verdana" pitchFamily="34" charset="0"/>
                <a:ea typeface="+mn-ea"/>
                <a:cs typeface="+mn-cs"/>
                <a:sym typeface="Symbol" pitchFamily="18" charset="2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  <a:sym typeface="Symbol" pitchFamily="18" charset="2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  <a:sym typeface="Symbol" pitchFamily="18" charset="2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  <a:sym typeface="Symbol" pitchFamily="18" charset="2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  <a:sym typeface="Symbol" pitchFamily="18" charset="2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  <a:sym typeface="Symbol" pitchFamily="18" charset="2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  <a:sym typeface="Symbol" pitchFamily="18" charset="2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  <a:sym typeface="Symbol" pitchFamily="18" charset="2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  <a:sym typeface="Symbol" pitchFamily="18" charset="2"/>
              </a:defRPr>
            </a:lvl9pPr>
          </a:lstStyle>
          <a:p>
            <a:pPr algn="l"/>
            <a:r>
              <a:rPr lang="en-GB" sz="1050" dirty="0" smtClean="0"/>
              <a:t>2012 DIGIMAT Users’ Meeting                                                </a:t>
            </a:r>
            <a:fld id="{726F4EBD-E7E2-4069-884E-DE2FEEF6713E}" type="slidenum">
              <a:rPr lang="en-GB" smtClean="0"/>
              <a:pPr algn="l"/>
              <a:t>‹N°›</a:t>
            </a:fld>
            <a:endParaRPr lang="en-GB" dirty="0"/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0" hasCustomPrompt="1"/>
          </p:nvPr>
        </p:nvSpPr>
        <p:spPr>
          <a:xfrm>
            <a:off x="250825" y="1412875"/>
            <a:ext cx="8569325" cy="467995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fr-FR" dirty="0" smtClean="0"/>
              <a:t>Click to edit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4"/>
            <a:r>
              <a:rPr lang="fr-FR" dirty="0" err="1" smtClean="0"/>
              <a:t>Fith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/>
          </a:p>
        </p:txBody>
      </p:sp>
      <p:pic>
        <p:nvPicPr>
          <p:cNvPr id="5" name="Imag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13151" y="6244158"/>
            <a:ext cx="1418992" cy="56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710716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60" r:id="rId4"/>
    <p:sldLayoutId id="2147483659" r:id="rId5"/>
    <p:sldLayoutId id="2147483662" r:id="rId6"/>
    <p:sldLayoutId id="2147483664" r:id="rId7"/>
    <p:sldLayoutId id="2147483666" r:id="rId8"/>
    <p:sldLayoutId id="2147483667" r:id="rId9"/>
    <p:sldLayoutId id="2147483668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 baseline="0">
          <a:solidFill>
            <a:srgbClr val="000000"/>
          </a:solidFill>
          <a:effectLst/>
          <a:latin typeface="+mj-lt"/>
          <a:ea typeface="ＭＳ Ｐゴシック" charset="-128"/>
          <a:cs typeface="ＭＳ Ｐゴシック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CD0921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CD0921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CD0921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CD092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40000"/>
        </a:spcBef>
        <a:spcAft>
          <a:spcPct val="0"/>
        </a:spcAft>
        <a:buClr>
          <a:srgbClr val="D90000"/>
        </a:buClr>
        <a:buFont typeface="Times" pitchFamily="-60" charset="0"/>
        <a:buChar char="•"/>
        <a:defRPr sz="1800" b="1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17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CD0921"/>
        </a:buClr>
        <a:buFont typeface="Times" pitchFamily="-60" charset="0"/>
        <a:buChar char="•"/>
        <a:defRPr sz="16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diagramDrawing" Target="../diagrams/drawing1.xml"/><Relationship Id="rId3" Type="http://schemas.microsoft.com/office/2007/relationships/media" Target="../media/media3.mp4"/><Relationship Id="rId7" Type="http://schemas.openxmlformats.org/officeDocument/2006/relationships/image" Target="../media/image4.png"/><Relationship Id="rId12" Type="http://schemas.openxmlformats.org/officeDocument/2006/relationships/diagramColors" Target="../diagrams/colors1.xml"/><Relationship Id="rId2" Type="http://schemas.openxmlformats.org/officeDocument/2006/relationships/video" Target="../media/media2.mp4"/><Relationship Id="rId16" Type="http://schemas.openxmlformats.org/officeDocument/2006/relationships/image" Target="../media/image8.png"/><Relationship Id="rId1" Type="http://schemas.microsoft.com/office/2007/relationships/media" Target="../media/media2.mp4"/><Relationship Id="rId6" Type="http://schemas.openxmlformats.org/officeDocument/2006/relationships/notesSlide" Target="../notesSlides/notesSlide1.xml"/><Relationship Id="rId11" Type="http://schemas.openxmlformats.org/officeDocument/2006/relationships/diagramQuickStyle" Target="../diagrams/quickStyle1.xml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7.png"/><Relationship Id="rId10" Type="http://schemas.openxmlformats.org/officeDocument/2006/relationships/diagramLayout" Target="../diagrams/layout1.xml"/><Relationship Id="rId4" Type="http://schemas.openxmlformats.org/officeDocument/2006/relationships/video" Target="../media/media3.mp4"/><Relationship Id="rId9" Type="http://schemas.openxmlformats.org/officeDocument/2006/relationships/diagramData" Target="../diagrams/data1.xml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6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22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diagramData" Target="../diagrams/data2.xml"/><Relationship Id="rId12" Type="http://schemas.openxmlformats.org/officeDocument/2006/relationships/image" Target="../media/image21.png"/><Relationship Id="rId17" Type="http://schemas.openxmlformats.org/officeDocument/2006/relationships/image" Target="../media/image10.png"/><Relationship Id="rId2" Type="http://schemas.openxmlformats.org/officeDocument/2006/relationships/video" Target="../media/media2.mp4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microsoft.com/office/2007/relationships/media" Target="../media/media2.mp4"/><Relationship Id="rId6" Type="http://schemas.openxmlformats.org/officeDocument/2006/relationships/image" Target="../media/image20.png"/><Relationship Id="rId11" Type="http://schemas.microsoft.com/office/2007/relationships/diagramDrawing" Target="../diagrams/drawing2.xml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diagramColors" Target="../diagrams/colors2.xml"/><Relationship Id="rId19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diagramQuickStyle" Target="../diagrams/quickStyle2.xml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SOKARIS INGENIERIE e-Xstream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800" i="1" dirty="0" smtClean="0"/>
              <a:t>Engine Mount SFRP </a:t>
            </a:r>
            <a:r>
              <a:rPr lang="en-US" sz="2800" i="1" dirty="0"/>
              <a:t>case</a:t>
            </a:r>
          </a:p>
        </p:txBody>
      </p:sp>
    </p:spTree>
    <p:extLst>
      <p:ext uri="{BB962C8B-B14F-4D97-AF65-F5344CB8AC3E}">
        <p14:creationId xmlns:p14="http://schemas.microsoft.com/office/powerpoint/2010/main" val="365639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25671" y="1397975"/>
            <a:ext cx="4976275" cy="4813300"/>
          </a:xfrm>
        </p:spPr>
        <p:txBody>
          <a:bodyPr/>
          <a:lstStyle/>
          <a:p>
            <a:r>
              <a:rPr lang="en-US" b="0" dirty="0" smtClean="0"/>
              <a:t>To design a robust Short Fiber Reinforced Plastic part you need to have access</a:t>
            </a:r>
            <a:r>
              <a:rPr lang="en-US" b="0" dirty="0"/>
              <a:t> to fiber orientation related to injection process simulation</a:t>
            </a:r>
            <a:r>
              <a:rPr lang="en-US" b="0" dirty="0" smtClean="0"/>
              <a:t>, specially when the mechanical performances targeted of your part are high.</a:t>
            </a:r>
          </a:p>
          <a:p>
            <a:endParaRPr lang="en-US" b="0" dirty="0" smtClean="0"/>
          </a:p>
          <a:p>
            <a:r>
              <a:rPr lang="en-US" b="0" dirty="0" smtClean="0"/>
              <a:t>Access to fiber orientation usually requires help from other departments and take time to get injection simulation done. </a:t>
            </a:r>
          </a:p>
          <a:p>
            <a:endParaRPr lang="en-US" b="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Challenge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491398" y="4065579"/>
            <a:ext cx="3370380" cy="1042939"/>
          </a:xfrm>
          <a:prstGeom prst="rect">
            <a:avLst/>
          </a:prstGeom>
          <a:solidFill>
            <a:srgbClr val="C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800" dirty="0" smtClean="0"/>
              <a:t>Strength prediction of a SFRP early design part</a:t>
            </a:r>
            <a:endParaRPr lang="en-US" sz="1800" dirty="0"/>
          </a:p>
        </p:txBody>
      </p:sp>
      <p:pic>
        <p:nvPicPr>
          <p:cNvPr id="11" name="AutoScreenRecord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3510" t="22715" r="25527" b="19454"/>
          <a:stretch/>
        </p:blipFill>
        <p:spPr>
          <a:xfrm>
            <a:off x="5502573" y="1397975"/>
            <a:ext cx="3359205" cy="2667604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96115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17267" y="4690665"/>
            <a:ext cx="8927730" cy="1733834"/>
          </a:xfrm>
        </p:spPr>
        <p:txBody>
          <a:bodyPr/>
          <a:lstStyle/>
          <a:p>
            <a:endParaRPr lang="en-US" sz="1600" dirty="0" smtClean="0"/>
          </a:p>
          <a:p>
            <a:r>
              <a:rPr lang="en-US" sz="1600" dirty="0" smtClean="0"/>
              <a:t>Digimat RP solution:</a:t>
            </a:r>
          </a:p>
          <a:p>
            <a:pPr lvl="1"/>
            <a:r>
              <a:rPr lang="en-US" sz="1400" b="1" dirty="0" smtClean="0"/>
              <a:t>Performance analysis </a:t>
            </a:r>
            <a:r>
              <a:rPr lang="en-US" sz="1400" dirty="0" smtClean="0"/>
              <a:t>of reinforced plastics available in </a:t>
            </a:r>
            <a:r>
              <a:rPr lang="en-US" sz="1400" b="1" dirty="0" smtClean="0"/>
              <a:t>4 clicks </a:t>
            </a:r>
          </a:p>
          <a:p>
            <a:pPr lvl="1"/>
            <a:r>
              <a:rPr lang="en-US" sz="1400" dirty="0" smtClean="0"/>
              <a:t>Provide </a:t>
            </a:r>
            <a:r>
              <a:rPr lang="en-US" sz="1400" dirty="0"/>
              <a:t>structural engineers an </a:t>
            </a:r>
            <a:r>
              <a:rPr lang="en-US" sz="1400" b="1" dirty="0"/>
              <a:t>easy and efficient solution </a:t>
            </a:r>
            <a:r>
              <a:rPr lang="en-US" sz="1400" dirty="0"/>
              <a:t>to access fiber orientation </a:t>
            </a:r>
          </a:p>
          <a:p>
            <a:pPr lvl="1"/>
            <a:r>
              <a:rPr lang="en-US" sz="1400" dirty="0" smtClean="0"/>
              <a:t>Boost the efficiency of early design </a:t>
            </a:r>
            <a:r>
              <a:rPr lang="en-US" sz="1400" dirty="0" smtClean="0">
                <a:sym typeface="Wingdings" panose="05000000000000000000" pitchFamily="2" charset="2"/>
              </a:rPr>
              <a:t> </a:t>
            </a:r>
            <a:r>
              <a:rPr lang="en-US" sz="1400" b="1" dirty="0"/>
              <a:t>1h30</a:t>
            </a:r>
            <a:r>
              <a:rPr lang="en-US" sz="1400" dirty="0"/>
              <a:t> from fiber estimation to failure indicator (Abaqus coupling) </a:t>
            </a:r>
          </a:p>
          <a:p>
            <a:pPr marL="0" indent="0">
              <a:buNone/>
            </a:pPr>
            <a:r>
              <a:rPr lang="en-US" sz="1600" dirty="0" smtClean="0">
                <a:sym typeface="Wingdings" panose="05000000000000000000" pitchFamily="2" charset="2"/>
              </a:rPr>
              <a:t> Make </a:t>
            </a:r>
            <a:r>
              <a:rPr lang="en-US" sz="1600" dirty="0">
                <a:sym typeface="Wingdings" panose="05000000000000000000" pitchFamily="2" charset="2"/>
              </a:rPr>
              <a:t>several design &amp; process iteration in a </a:t>
            </a:r>
            <a:r>
              <a:rPr lang="en-US" sz="1600" dirty="0" smtClean="0">
                <a:sym typeface="Wingdings" panose="05000000000000000000" pitchFamily="2" charset="2"/>
              </a:rPr>
              <a:t>day!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Sokaris Solution using Digimat  </a:t>
            </a:r>
            <a:endParaRPr lang="en-US" dirty="0"/>
          </a:p>
        </p:txBody>
      </p:sp>
      <p:pic>
        <p:nvPicPr>
          <p:cNvPr id="54" name="max_stiff_0-3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-7080" t="-31235" b="-65479"/>
          <a:stretch/>
        </p:blipFill>
        <p:spPr>
          <a:xfrm>
            <a:off x="314072" y="2149787"/>
            <a:ext cx="1985657" cy="210762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301" b="-56474"/>
          <a:stretch/>
        </p:blipFill>
        <p:spPr bwMode="auto">
          <a:xfrm>
            <a:off x="2471518" y="2168837"/>
            <a:ext cx="1601465" cy="208857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6" name="ZoneTexte 4"/>
          <p:cNvSpPr txBox="1"/>
          <p:nvPr/>
        </p:nvSpPr>
        <p:spPr>
          <a:xfrm>
            <a:off x="777308" y="3688069"/>
            <a:ext cx="1035861" cy="2597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88" dirty="0">
                <a:latin typeface="Calibri" panose="020F0502020204030204" pitchFamily="34" charset="0"/>
              </a:rPr>
              <a:t>OPTIMISATION</a:t>
            </a:r>
          </a:p>
        </p:txBody>
      </p:sp>
      <p:sp>
        <p:nvSpPr>
          <p:cNvPr id="57" name="ZoneTexte 5"/>
          <p:cNvSpPr txBox="1"/>
          <p:nvPr/>
        </p:nvSpPr>
        <p:spPr>
          <a:xfrm>
            <a:off x="2940359" y="3688070"/>
            <a:ext cx="617477" cy="2597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88" dirty="0">
                <a:latin typeface="Calibri" panose="020F0502020204030204" pitchFamily="34" charset="0"/>
              </a:rPr>
              <a:t>DESIGN</a:t>
            </a:r>
          </a:p>
        </p:txBody>
      </p:sp>
      <p:graphicFrame>
        <p:nvGraphicFramePr>
          <p:cNvPr id="60" name="Diagramme 8"/>
          <p:cNvGraphicFramePr/>
          <p:nvPr>
            <p:extLst>
              <p:ext uri="{D42A27DB-BD31-4B8C-83A1-F6EECF244321}">
                <p14:modId xmlns:p14="http://schemas.microsoft.com/office/powerpoint/2010/main" val="3235376370"/>
              </p:ext>
            </p:extLst>
          </p:nvPr>
        </p:nvGraphicFramePr>
        <p:xfrm>
          <a:off x="315352" y="1289321"/>
          <a:ext cx="8721191" cy="434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cxnSp>
        <p:nvCxnSpPr>
          <p:cNvPr id="62" name="Straight Arrow Connector 61"/>
          <p:cNvCxnSpPr/>
          <p:nvPr/>
        </p:nvCxnSpPr>
        <p:spPr>
          <a:xfrm>
            <a:off x="5780336" y="2323409"/>
            <a:ext cx="325905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Picture 76">
            <a:hlinkClick r:id="" action="ppaction://noaction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60790" y="159906"/>
            <a:ext cx="1002844" cy="932372"/>
          </a:xfrm>
          <a:prstGeom prst="rect">
            <a:avLst/>
          </a:prstGeom>
        </p:spPr>
      </p:pic>
      <p:pic>
        <p:nvPicPr>
          <p:cNvPr id="79" name="AutoScreenRecorder(2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5"/>
          <a:srcRect t="12199" b="4004"/>
          <a:stretch/>
        </p:blipFill>
        <p:spPr>
          <a:xfrm>
            <a:off x="4381956" y="2153846"/>
            <a:ext cx="4469724" cy="2106817"/>
          </a:xfrm>
          <a:prstGeom prst="rect">
            <a:avLst/>
          </a:prstGeom>
        </p:spPr>
      </p:pic>
      <p:sp>
        <p:nvSpPr>
          <p:cNvPr id="80" name="Rectangle 79"/>
          <p:cNvSpPr/>
          <p:nvPr/>
        </p:nvSpPr>
        <p:spPr>
          <a:xfrm>
            <a:off x="4263146" y="1780400"/>
            <a:ext cx="4696434" cy="3383175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8" name="ZoneTexte 5"/>
          <p:cNvSpPr txBox="1"/>
          <p:nvPr/>
        </p:nvSpPr>
        <p:spPr>
          <a:xfrm>
            <a:off x="5918461" y="4327144"/>
            <a:ext cx="1378711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88" dirty="0" smtClean="0">
                <a:latin typeface="Calibri" panose="020F0502020204030204" pitchFamily="34" charset="0"/>
              </a:rPr>
              <a:t>2) SELECT MATERIAL</a:t>
            </a:r>
            <a:endParaRPr lang="fr-FR" sz="1088" dirty="0">
              <a:latin typeface="Calibri" panose="020F0502020204030204" pitchFamily="34" charset="0"/>
            </a:endParaRPr>
          </a:p>
        </p:txBody>
      </p:sp>
      <p:sp>
        <p:nvSpPr>
          <p:cNvPr id="59" name="ZoneTexte 5"/>
          <p:cNvSpPr txBox="1"/>
          <p:nvPr/>
        </p:nvSpPr>
        <p:spPr>
          <a:xfrm>
            <a:off x="7394995" y="4299293"/>
            <a:ext cx="1456685" cy="427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Tx/>
              <a:buAutoNum type="arabicParenR" startAt="3"/>
            </a:pPr>
            <a:r>
              <a:rPr lang="fr-FR" sz="1088" dirty="0" smtClean="0">
                <a:latin typeface="Calibri" panose="020F0502020204030204" pitchFamily="34" charset="0"/>
              </a:rPr>
              <a:t>ESTIMATE FIBERS ORIENTATION</a:t>
            </a:r>
            <a:endParaRPr lang="fr-FR" sz="1088" dirty="0">
              <a:latin typeface="Calibri" panose="020F0502020204030204" pitchFamily="34" charset="0"/>
            </a:endParaRPr>
          </a:p>
        </p:txBody>
      </p:sp>
      <p:sp>
        <p:nvSpPr>
          <p:cNvPr id="74" name="ZoneTexte 5"/>
          <p:cNvSpPr txBox="1"/>
          <p:nvPr/>
        </p:nvSpPr>
        <p:spPr>
          <a:xfrm>
            <a:off x="4426892" y="4317955"/>
            <a:ext cx="1310695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88" dirty="0" smtClean="0">
                <a:latin typeface="Calibri" panose="020F0502020204030204" pitchFamily="34" charset="0"/>
              </a:rPr>
              <a:t>1) UPLOAD MODEL </a:t>
            </a:r>
            <a:endParaRPr lang="fr-FR" sz="1088" dirty="0">
              <a:latin typeface="Calibri" panose="020F050202020403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627693" y="1727866"/>
            <a:ext cx="2364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DIGIMAT RP</a:t>
            </a:r>
            <a:endParaRPr lang="en-US" b="1" dirty="0"/>
          </a:p>
        </p:txBody>
      </p:sp>
      <p:sp>
        <p:nvSpPr>
          <p:cNvPr id="84" name="Rectangle 83"/>
          <p:cNvSpPr/>
          <p:nvPr/>
        </p:nvSpPr>
        <p:spPr>
          <a:xfrm>
            <a:off x="5692651" y="4709756"/>
            <a:ext cx="1927131" cy="259751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fr-FR" sz="1088" dirty="0" smtClean="0">
                <a:solidFill>
                  <a:srgbClr val="000000"/>
                </a:solidFill>
                <a:latin typeface="Calibri" panose="020F0502020204030204" pitchFamily="34" charset="0"/>
              </a:rPr>
              <a:t>4) RUN </a:t>
            </a:r>
            <a:r>
              <a:rPr lang="fr-FR" sz="1088" dirty="0">
                <a:solidFill>
                  <a:srgbClr val="000000"/>
                </a:solidFill>
                <a:latin typeface="Calibri" panose="020F0502020204030204" pitchFamily="34" charset="0"/>
              </a:rPr>
              <a:t>FE COUPLED ANANYSIS</a:t>
            </a:r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16"/>
          <a:srcRect l="14388"/>
          <a:stretch/>
        </p:blipFill>
        <p:spPr>
          <a:xfrm>
            <a:off x="5218127" y="4576202"/>
            <a:ext cx="415882" cy="4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07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0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2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750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4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9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tangle 131"/>
          <p:cNvSpPr/>
          <p:nvPr/>
        </p:nvSpPr>
        <p:spPr>
          <a:xfrm>
            <a:off x="4573098" y="3182955"/>
            <a:ext cx="4206522" cy="160048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02" name="Group 101"/>
          <p:cNvGrpSpPr/>
          <p:nvPr/>
        </p:nvGrpSpPr>
        <p:grpSpPr>
          <a:xfrm>
            <a:off x="5868100" y="2945398"/>
            <a:ext cx="1161829" cy="1174713"/>
            <a:chOff x="3243072" y="3800616"/>
            <a:chExt cx="2670097" cy="1807816"/>
          </a:xfrm>
        </p:grpSpPr>
        <p:sp>
          <p:nvSpPr>
            <p:cNvPr id="103" name="TextBox 102"/>
            <p:cNvSpPr txBox="1"/>
            <p:nvPr/>
          </p:nvSpPr>
          <p:spPr>
            <a:xfrm>
              <a:off x="3249169" y="3800616"/>
              <a:ext cx="2664000" cy="55890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fr-BE" sz="800" b="1" dirty="0">
                  <a:solidFill>
                    <a:srgbClr val="FFFFFF"/>
                  </a:solidFill>
                  <a:sym typeface="Symbol" pitchFamily="18" charset="2"/>
                </a:rPr>
                <a:t>Digimat to </a:t>
              </a:r>
              <a:r>
                <a:rPr lang="fr-BE" sz="800" b="1" dirty="0" smtClean="0">
                  <a:solidFill>
                    <a:srgbClr val="FFFFFF"/>
                  </a:solidFill>
                  <a:sym typeface="Symbol" pitchFamily="18" charset="2"/>
                </a:rPr>
                <a:t>Abaqus</a:t>
              </a:r>
            </a:p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fr-BE" sz="800" b="1" dirty="0" err="1" smtClean="0">
                  <a:solidFill>
                    <a:srgbClr val="FFFFFF"/>
                  </a:solidFill>
                  <a:sym typeface="Symbol" pitchFamily="18" charset="2"/>
                </a:rPr>
                <a:t>anisotropic</a:t>
              </a:r>
              <a:r>
                <a:rPr lang="fr-BE" sz="800" b="1" dirty="0" smtClean="0">
                  <a:solidFill>
                    <a:srgbClr val="FFFFFF"/>
                  </a:solidFill>
                  <a:sym typeface="Symbol" pitchFamily="18" charset="2"/>
                </a:rPr>
                <a:t> </a:t>
              </a:r>
              <a:r>
                <a:rPr lang="fr-BE" sz="800" b="1" dirty="0" err="1" smtClean="0">
                  <a:solidFill>
                    <a:srgbClr val="FFFFFF"/>
                  </a:solidFill>
                  <a:sym typeface="Symbol" pitchFamily="18" charset="2"/>
                </a:rPr>
                <a:t>results</a:t>
              </a:r>
              <a:endParaRPr lang="en-US" sz="800" b="1" dirty="0">
                <a:solidFill>
                  <a:srgbClr val="FFFFFF"/>
                </a:solidFill>
                <a:sym typeface="Symbol" pitchFamily="18" charset="2"/>
              </a:endParaRPr>
            </a:p>
          </p:txBody>
        </p:sp>
        <p:sp>
          <p:nvSpPr>
            <p:cNvPr id="104" name="Rectangle 103"/>
            <p:cNvSpPr/>
            <p:nvPr/>
          </p:nvSpPr>
          <p:spPr bwMode="auto">
            <a:xfrm>
              <a:off x="3243072" y="3844433"/>
              <a:ext cx="2664000" cy="1763999"/>
            </a:xfrm>
            <a:prstGeom prst="rect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sym typeface="Symbol" pitchFamily="18" charset="2"/>
              </a:endParaRPr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45307" y="4811820"/>
            <a:ext cx="8718327" cy="1660491"/>
          </a:xfrm>
        </p:spPr>
        <p:txBody>
          <a:bodyPr/>
          <a:lstStyle/>
          <a:p>
            <a:r>
              <a:rPr lang="en-US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Local 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fiber orientation highly influences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part performance and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failure</a:t>
            </a:r>
            <a:r>
              <a:rPr lang="en-US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Digimat</a:t>
            </a:r>
            <a:r>
              <a:rPr lang="en-US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to Abaqus solution shows a different </a:t>
            </a:r>
            <a:r>
              <a:rPr lang="en-US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stress, strain 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level </a:t>
            </a:r>
            <a:r>
              <a:rPr lang="en-US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and different 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failure evolution due to the material </a:t>
            </a:r>
            <a:r>
              <a:rPr lang="en-US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anisotropy. </a:t>
            </a:r>
          </a:p>
          <a:p>
            <a:r>
              <a:rPr lang="en-US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The anisotropic analysis taking into account injection molding able to anticipate </a:t>
            </a:r>
            <a:r>
              <a:rPr lang="en-US" sz="1200" dirty="0"/>
              <a:t>weakness areas </a:t>
            </a:r>
            <a:r>
              <a:rPr lang="en-US" sz="1200" dirty="0" smtClean="0"/>
              <a:t>and </a:t>
            </a:r>
            <a:r>
              <a:rPr lang="en-US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provide some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optimization perspective</a:t>
            </a:r>
            <a:r>
              <a:rPr lang="en-US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Using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Digimat RP 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fiber orientation estimator module ensure:</a:t>
            </a:r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Shorten 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development </a:t>
            </a:r>
            <a:r>
              <a:rPr lang="en-US" sz="1100" b="0" dirty="0">
                <a:latin typeface="Arial" panose="020B0604020202020204" pitchFamily="34" charset="0"/>
                <a:cs typeface="Arial" panose="020B0604020202020204" pitchFamily="34" charset="0"/>
              </a:rPr>
              <a:t>cycle by integrating anisotropic data and rheological simulations at the early phase of the project</a:t>
            </a:r>
            <a:r>
              <a:rPr lang="en-US" sz="1100" b="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Account for the 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effects of injection molding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and tune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weldline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positions</a:t>
            </a:r>
          </a:p>
          <a:p>
            <a:pPr lvl="1"/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Easy and accurate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anisotropic simulation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solution </a:t>
            </a: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 deployed 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and used by any </a:t>
            </a: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engineers 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Results / benefits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30514" y="1132114"/>
            <a:ext cx="32366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Isotropic approach without DIGIMAT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4946146" y="1090716"/>
            <a:ext cx="32366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Anisotropic approach with DIGIMAT</a:t>
            </a:r>
            <a:endParaRPr lang="en-US" sz="1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1600663" y="1501324"/>
            <a:ext cx="1345738" cy="1227362"/>
            <a:chOff x="1339404" y="1602568"/>
            <a:chExt cx="1601465" cy="1459946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6301" b="-1462"/>
            <a:stretch/>
          </p:blipFill>
          <p:spPr bwMode="auto">
            <a:xfrm>
              <a:off x="1339404" y="1602568"/>
              <a:ext cx="1601465" cy="1459946"/>
            </a:xfrm>
            <a:prstGeom prst="rect">
              <a:avLst/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1339404" y="1602568"/>
              <a:ext cx="1601465" cy="26977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900" dirty="0" smtClean="0"/>
                <a:t>Abaqus </a:t>
              </a:r>
            </a:p>
            <a:p>
              <a:pPr algn="ctr"/>
              <a:r>
                <a:rPr lang="en-US" sz="900" dirty="0" smtClean="0"/>
                <a:t>FEA model </a:t>
              </a:r>
              <a:endParaRPr lang="en-US" sz="900" dirty="0"/>
            </a:p>
          </p:txBody>
        </p:sp>
      </p:grpSp>
      <p:cxnSp>
        <p:nvCxnSpPr>
          <p:cNvPr id="12" name="Straight Arrow Connector 11"/>
          <p:cNvCxnSpPr>
            <a:stCxn id="8" idx="2"/>
          </p:cNvCxnSpPr>
          <p:nvPr/>
        </p:nvCxnSpPr>
        <p:spPr>
          <a:xfrm>
            <a:off x="2273532" y="2728686"/>
            <a:ext cx="0" cy="495345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682917" y="3337191"/>
            <a:ext cx="3378612" cy="1408256"/>
            <a:chOff x="281608" y="3426932"/>
            <a:chExt cx="3181610" cy="113093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2609" y="4235970"/>
              <a:ext cx="267490" cy="32189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61371" y="4203064"/>
              <a:ext cx="380833" cy="321895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1608" y="3484786"/>
              <a:ext cx="519745" cy="85676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/>
            <a:srcRect l="3949" t="1201"/>
            <a:stretch/>
          </p:blipFill>
          <p:spPr>
            <a:xfrm>
              <a:off x="986230" y="3442683"/>
              <a:ext cx="1518141" cy="111379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61166" y="3426932"/>
              <a:ext cx="502052" cy="1113797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497861" y="3258920"/>
            <a:ext cx="3672353" cy="152452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9"/>
          <a:srcRect r="3542"/>
          <a:stretch/>
        </p:blipFill>
        <p:spPr>
          <a:xfrm>
            <a:off x="5887401" y="1893811"/>
            <a:ext cx="1123229" cy="764161"/>
          </a:xfrm>
          <a:prstGeom prst="rect">
            <a:avLst/>
          </a:prstGeom>
        </p:spPr>
      </p:pic>
      <p:grpSp>
        <p:nvGrpSpPr>
          <p:cNvPr id="99" name="Group 13"/>
          <p:cNvGrpSpPr/>
          <p:nvPr/>
        </p:nvGrpSpPr>
        <p:grpSpPr>
          <a:xfrm>
            <a:off x="5861470" y="1552510"/>
            <a:ext cx="1164480" cy="1146241"/>
            <a:chOff x="3230880" y="1485281"/>
            <a:chExt cx="2676192" cy="1764000"/>
          </a:xfrm>
        </p:grpSpPr>
        <p:sp>
          <p:nvSpPr>
            <p:cNvPr id="100" name="TextBox 99"/>
            <p:cNvSpPr txBox="1"/>
            <p:nvPr/>
          </p:nvSpPr>
          <p:spPr>
            <a:xfrm>
              <a:off x="3230880" y="1485281"/>
              <a:ext cx="2664000" cy="55890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fr-BE" sz="800" b="1" dirty="0" smtClean="0">
                  <a:solidFill>
                    <a:srgbClr val="FFFFFF"/>
                  </a:solidFill>
                  <a:sym typeface="Symbol" pitchFamily="18" charset="2"/>
                </a:rPr>
                <a:t>Digimat </a:t>
              </a:r>
            </a:p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fr-BE" sz="800" b="1" dirty="0" err="1" smtClean="0">
                  <a:solidFill>
                    <a:srgbClr val="FFFFFF"/>
                  </a:solidFill>
                  <a:sym typeface="Symbol" pitchFamily="18" charset="2"/>
                </a:rPr>
                <a:t>material</a:t>
              </a:r>
              <a:r>
                <a:rPr lang="fr-BE" sz="800" b="1" dirty="0" smtClean="0">
                  <a:solidFill>
                    <a:srgbClr val="FFFFFF"/>
                  </a:solidFill>
                  <a:sym typeface="Symbol" pitchFamily="18" charset="2"/>
                </a:rPr>
                <a:t> model</a:t>
              </a:r>
              <a:endParaRPr lang="en-US" sz="800" b="1" dirty="0">
                <a:solidFill>
                  <a:srgbClr val="FFFFFF"/>
                </a:solidFill>
                <a:sym typeface="Symbol" pitchFamily="18" charset="2"/>
              </a:endParaRPr>
            </a:p>
          </p:txBody>
        </p:sp>
        <p:sp>
          <p:nvSpPr>
            <p:cNvPr id="101" name="Rectangle 100"/>
            <p:cNvSpPr/>
            <p:nvPr/>
          </p:nvSpPr>
          <p:spPr bwMode="auto">
            <a:xfrm>
              <a:off x="3243072" y="1485283"/>
              <a:ext cx="2664000" cy="1763998"/>
            </a:xfrm>
            <a:prstGeom prst="rect">
              <a:avLst/>
            </a:prstGeom>
            <a:noFill/>
            <a:ln w="3810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sym typeface="Symbol" pitchFamily="18" charset="2"/>
              </a:endParaRPr>
            </a:p>
          </p:txBody>
        </p:sp>
      </p:grpSp>
      <p:cxnSp>
        <p:nvCxnSpPr>
          <p:cNvPr id="105" name="Elbow Connector 104"/>
          <p:cNvCxnSpPr>
            <a:stCxn id="108" idx="2"/>
            <a:endCxn id="103" idx="1"/>
          </p:cNvCxnSpPr>
          <p:nvPr/>
        </p:nvCxnSpPr>
        <p:spPr bwMode="auto">
          <a:xfrm rot="16200000" flipH="1">
            <a:off x="5111492" y="2367725"/>
            <a:ext cx="398300" cy="1120222"/>
          </a:xfrm>
          <a:prstGeom prst="bentConnector2">
            <a:avLst/>
          </a:prstGeom>
          <a:noFill/>
          <a:ln w="317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6" name="Elbow Connector 105"/>
          <p:cNvCxnSpPr>
            <a:stCxn id="112" idx="2"/>
            <a:endCxn id="103" idx="3"/>
          </p:cNvCxnSpPr>
          <p:nvPr/>
        </p:nvCxnSpPr>
        <p:spPr bwMode="auto">
          <a:xfrm rot="5400000">
            <a:off x="7366106" y="2358169"/>
            <a:ext cx="432641" cy="1104993"/>
          </a:xfrm>
          <a:prstGeom prst="bentConnector2">
            <a:avLst/>
          </a:prstGeom>
          <a:noFill/>
          <a:ln w="317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07" name="Group 106"/>
          <p:cNvGrpSpPr/>
          <p:nvPr/>
        </p:nvGrpSpPr>
        <p:grpSpPr>
          <a:xfrm>
            <a:off x="4168291" y="1548103"/>
            <a:ext cx="1164480" cy="1180583"/>
            <a:chOff x="193696" y="797078"/>
            <a:chExt cx="2664001" cy="2847946"/>
          </a:xfrm>
        </p:grpSpPr>
        <p:sp>
          <p:nvSpPr>
            <p:cNvPr id="108" name="Rectangle 107"/>
            <p:cNvSpPr/>
            <p:nvPr/>
          </p:nvSpPr>
          <p:spPr bwMode="auto">
            <a:xfrm>
              <a:off x="193696" y="797080"/>
              <a:ext cx="2664001" cy="2847944"/>
            </a:xfrm>
            <a:prstGeom prst="rect">
              <a:avLst/>
            </a:prstGeom>
            <a:noFill/>
            <a:ln w="3810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sym typeface="Symbol" pitchFamily="18" charset="2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193696" y="797078"/>
              <a:ext cx="2664001" cy="90234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800" b="1" dirty="0" smtClean="0">
                  <a:solidFill>
                    <a:srgbClr val="FFFFFF"/>
                  </a:solidFill>
                  <a:sym typeface="Symbol" pitchFamily="18" charset="2"/>
                </a:rPr>
                <a:t>Abaqus</a:t>
              </a:r>
            </a:p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800" b="1" dirty="0" smtClean="0">
                  <a:solidFill>
                    <a:srgbClr val="FFFFFF"/>
                  </a:solidFill>
                  <a:sym typeface="Symbol" pitchFamily="18" charset="2"/>
                </a:rPr>
                <a:t>FEA model </a:t>
              </a:r>
              <a:endParaRPr lang="en-US" sz="800" b="1" dirty="0">
                <a:solidFill>
                  <a:srgbClr val="FFFFFF"/>
                </a:solidFill>
                <a:sym typeface="Symbol" pitchFamily="18" charset="2"/>
              </a:endParaRPr>
            </a:p>
          </p:txBody>
        </p:sp>
      </p:grpSp>
      <p:grpSp>
        <p:nvGrpSpPr>
          <p:cNvPr id="110" name="Group 40"/>
          <p:cNvGrpSpPr/>
          <p:nvPr/>
        </p:nvGrpSpPr>
        <p:grpSpPr>
          <a:xfrm>
            <a:off x="7550029" y="1548104"/>
            <a:ext cx="1164480" cy="1146241"/>
            <a:chOff x="3230880" y="1485282"/>
            <a:chExt cx="2676192" cy="1764000"/>
          </a:xfrm>
        </p:grpSpPr>
        <p:sp>
          <p:nvSpPr>
            <p:cNvPr id="111" name="TextBox 110"/>
            <p:cNvSpPr txBox="1"/>
            <p:nvPr/>
          </p:nvSpPr>
          <p:spPr>
            <a:xfrm>
              <a:off x="3230880" y="1485282"/>
              <a:ext cx="2664000" cy="55890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eaLnBrk="0" hangingPunct="0">
                <a:spcBef>
                  <a:spcPct val="20000"/>
                </a:spcBef>
              </a:pPr>
              <a:r>
                <a:rPr lang="en-US" sz="800" b="1" dirty="0" smtClean="0">
                  <a:solidFill>
                    <a:srgbClr val="FFFFFF"/>
                  </a:solidFill>
                  <a:sym typeface="Symbol" pitchFamily="18" charset="2"/>
                </a:rPr>
                <a:t>Digimat</a:t>
              </a:r>
            </a:p>
            <a:p>
              <a:pPr algn="ctr" eaLnBrk="0" hangingPunct="0">
                <a:spcBef>
                  <a:spcPct val="20000"/>
                </a:spcBef>
              </a:pPr>
              <a:r>
                <a:rPr lang="en-US" sz="800" b="1" dirty="0">
                  <a:solidFill>
                    <a:srgbClr val="FFFFFF"/>
                  </a:solidFill>
                  <a:sym typeface="Symbol" pitchFamily="18" charset="2"/>
                </a:rPr>
                <a:t>f</a:t>
              </a:r>
              <a:r>
                <a:rPr lang="en-US" sz="800" b="1" dirty="0" smtClean="0">
                  <a:solidFill>
                    <a:srgbClr val="FFFFFF"/>
                  </a:solidFill>
                  <a:sym typeface="Symbol" pitchFamily="18" charset="2"/>
                </a:rPr>
                <a:t>iber orientation</a:t>
              </a:r>
            </a:p>
          </p:txBody>
        </p:sp>
        <p:sp>
          <p:nvSpPr>
            <p:cNvPr id="112" name="Rectangle 111"/>
            <p:cNvSpPr/>
            <p:nvPr/>
          </p:nvSpPr>
          <p:spPr bwMode="auto">
            <a:xfrm>
              <a:off x="3243072" y="1485282"/>
              <a:ext cx="2664000" cy="1764000"/>
            </a:xfrm>
            <a:prstGeom prst="rect">
              <a:avLst/>
            </a:prstGeom>
            <a:noFill/>
            <a:ln w="3810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sym typeface="Symbol" pitchFamily="18" charset="2"/>
              </a:endParaRPr>
            </a:p>
          </p:txBody>
        </p:sp>
      </p:grpSp>
      <p:cxnSp>
        <p:nvCxnSpPr>
          <p:cNvPr id="113" name="Straight Arrow Connector 112"/>
          <p:cNvCxnSpPr>
            <a:stCxn id="101" idx="2"/>
            <a:endCxn id="103" idx="0"/>
          </p:cNvCxnSpPr>
          <p:nvPr/>
        </p:nvCxnSpPr>
        <p:spPr bwMode="auto">
          <a:xfrm>
            <a:off x="6446363" y="2698751"/>
            <a:ext cx="3978" cy="246647"/>
          </a:xfrm>
          <a:prstGeom prst="straightConnector1">
            <a:avLst/>
          </a:prstGeom>
          <a:noFill/>
          <a:ln w="317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14" name="Picture 113"/>
          <p:cNvPicPr>
            <a:picLocks noChangeAspect="1"/>
          </p:cNvPicPr>
          <p:nvPr/>
        </p:nvPicPr>
        <p:blipFill rotWithShape="1">
          <a:blip r:embed="rId10"/>
          <a:srcRect l="36506" t="7293" r="28155" b="24745"/>
          <a:stretch/>
        </p:blipFill>
        <p:spPr>
          <a:xfrm>
            <a:off x="4325557" y="1939439"/>
            <a:ext cx="925310" cy="764161"/>
          </a:xfrm>
          <a:prstGeom prst="rect">
            <a:avLst/>
          </a:prstGeom>
          <a:ln>
            <a:noFill/>
          </a:ln>
        </p:spPr>
      </p:pic>
      <p:pic>
        <p:nvPicPr>
          <p:cNvPr id="115" name="Picture 114"/>
          <p:cNvPicPr>
            <a:picLocks noChangeAspect="1"/>
          </p:cNvPicPr>
          <p:nvPr/>
        </p:nvPicPr>
        <p:blipFill rotWithShape="1">
          <a:blip r:embed="rId11"/>
          <a:srcRect l="36838" t="7442" r="28122" b="24367"/>
          <a:stretch/>
        </p:blipFill>
        <p:spPr>
          <a:xfrm>
            <a:off x="7677726" y="1889404"/>
            <a:ext cx="914390" cy="764161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6616797" y="1870802"/>
            <a:ext cx="3449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800" dirty="0" smtClean="0">
                <a:solidFill>
                  <a:srgbClr val="931D00"/>
                </a:solidFill>
              </a:rPr>
              <a:t>0°</a:t>
            </a:r>
            <a:endParaRPr lang="fr-BE" sz="800" dirty="0">
              <a:solidFill>
                <a:srgbClr val="931D00"/>
              </a:solidFill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6683978" y="2308041"/>
            <a:ext cx="4026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800" dirty="0" smtClean="0">
                <a:solidFill>
                  <a:srgbClr val="931D00"/>
                </a:solidFill>
              </a:rPr>
              <a:t>90°</a:t>
            </a:r>
            <a:endParaRPr lang="fr-BE" sz="800" dirty="0">
              <a:solidFill>
                <a:srgbClr val="931D00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6666500" y="2126255"/>
            <a:ext cx="4026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800" dirty="0" smtClean="0">
                <a:solidFill>
                  <a:srgbClr val="931D00"/>
                </a:solidFill>
              </a:rPr>
              <a:t>45°</a:t>
            </a:r>
            <a:endParaRPr lang="fr-BE" sz="800" dirty="0">
              <a:solidFill>
                <a:srgbClr val="931D00"/>
              </a:solidFill>
            </a:endParaRPr>
          </a:p>
        </p:txBody>
      </p:sp>
      <p:sp>
        <p:nvSpPr>
          <p:cNvPr id="135" name="Rectangle 134"/>
          <p:cNvSpPr/>
          <p:nvPr/>
        </p:nvSpPr>
        <p:spPr>
          <a:xfrm rot="16200000">
            <a:off x="-460346" y="3858029"/>
            <a:ext cx="15840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fr-BE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Max. </a:t>
            </a:r>
            <a:r>
              <a:rPr lang="fr-B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principal stress</a:t>
            </a:r>
          </a:p>
        </p:txBody>
      </p:sp>
      <p:pic>
        <p:nvPicPr>
          <p:cNvPr id="130" name="Picture 1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2512" y="4226242"/>
            <a:ext cx="311881" cy="399912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55951" y="3337191"/>
            <a:ext cx="604126" cy="1064420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 rotWithShape="1">
          <a:blip r:embed="rId13"/>
          <a:srcRect r="3800" b="1888"/>
          <a:stretch/>
        </p:blipFill>
        <p:spPr>
          <a:xfrm>
            <a:off x="5710816" y="3299127"/>
            <a:ext cx="1701984" cy="1383747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49534" y="3260732"/>
            <a:ext cx="591627" cy="1383747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2800" y="4244567"/>
            <a:ext cx="444033" cy="399912"/>
          </a:xfrm>
          <a:prstGeom prst="rect">
            <a:avLst/>
          </a:prstGeom>
        </p:spPr>
      </p:pic>
      <p:sp>
        <p:nvSpPr>
          <p:cNvPr id="134" name="Rectangle 133"/>
          <p:cNvSpPr/>
          <p:nvPr/>
        </p:nvSpPr>
        <p:spPr>
          <a:xfrm rot="16200000">
            <a:off x="3618446" y="3821638"/>
            <a:ext cx="1687214" cy="3343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fr-BE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Failure</a:t>
            </a:r>
            <a:r>
              <a:rPr lang="fr-B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BE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indicator</a:t>
            </a:r>
            <a:endParaRPr lang="fr-BE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5794758" y="3442542"/>
            <a:ext cx="533139" cy="4737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4" name="Oval 123"/>
          <p:cNvSpPr/>
          <p:nvPr/>
        </p:nvSpPr>
        <p:spPr>
          <a:xfrm>
            <a:off x="6888658" y="3900379"/>
            <a:ext cx="641449" cy="5672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5" name="Oval 124"/>
          <p:cNvSpPr/>
          <p:nvPr/>
        </p:nvSpPr>
        <p:spPr>
          <a:xfrm>
            <a:off x="7862814" y="3988829"/>
            <a:ext cx="533139" cy="4737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7" name="Oval 136"/>
          <p:cNvSpPr/>
          <p:nvPr/>
        </p:nvSpPr>
        <p:spPr>
          <a:xfrm>
            <a:off x="1244564" y="3978194"/>
            <a:ext cx="490720" cy="4092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40" name="Picture 139">
            <a:hlinkClick r:id="" action="ppaction://noaction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60790" y="159906"/>
            <a:ext cx="1002844" cy="93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0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Synthesis Slide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0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981370" y="4049773"/>
            <a:ext cx="4080793" cy="2171518"/>
          </a:xfrm>
          <a:ln>
            <a:solidFill>
              <a:srgbClr val="00B050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DIGIMAT Benefits !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The local fiber orientation highly influences the part performance and failure.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The Digimat to Abaqus solution shows a different stress and strain level and failure evolution due to the material anisotropy. 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Easily compute an estimation of the fiber orientation with DIGIMAT-RP 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Shorten development cycle by integrating anisotropic data and rheological simulations at the early phase of the project.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0972" y="240576"/>
            <a:ext cx="8695571" cy="742950"/>
          </a:xfrm>
        </p:spPr>
        <p:txBody>
          <a:bodyPr>
            <a:norm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Sokaris Short Fiber Reinforced Plastic engine mount: </a:t>
            </a:r>
            <a:b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fast and accurate design loop with Digimat</a:t>
            </a:r>
          </a:p>
        </p:txBody>
      </p:sp>
      <p:pic>
        <p:nvPicPr>
          <p:cNvPr id="4" name="max_stiff_0-3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850" y="2321013"/>
            <a:ext cx="1680173" cy="970767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76" y="2321013"/>
            <a:ext cx="1433554" cy="1022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4"/>
          <p:cNvSpPr txBox="1"/>
          <p:nvPr/>
        </p:nvSpPr>
        <p:spPr>
          <a:xfrm>
            <a:off x="488993" y="3364846"/>
            <a:ext cx="1035861" cy="2597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88" dirty="0">
                <a:latin typeface="Calibri" panose="020F0502020204030204" pitchFamily="34" charset="0"/>
              </a:rPr>
              <a:t>OPTIMISATION</a:t>
            </a:r>
          </a:p>
        </p:txBody>
      </p:sp>
      <p:sp>
        <p:nvSpPr>
          <p:cNvPr id="7" name="ZoneTexte 5"/>
          <p:cNvSpPr txBox="1"/>
          <p:nvPr/>
        </p:nvSpPr>
        <p:spPr>
          <a:xfrm>
            <a:off x="2068173" y="3364846"/>
            <a:ext cx="617477" cy="2597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88" dirty="0">
                <a:latin typeface="Calibri" panose="020F0502020204030204" pitchFamily="34" charset="0"/>
              </a:rPr>
              <a:t>DESIGN</a:t>
            </a:r>
          </a:p>
        </p:txBody>
      </p:sp>
      <p:sp>
        <p:nvSpPr>
          <p:cNvPr id="11" name="ZoneTexte 5"/>
          <p:cNvSpPr txBox="1"/>
          <p:nvPr/>
        </p:nvSpPr>
        <p:spPr>
          <a:xfrm>
            <a:off x="4492921" y="3372928"/>
            <a:ext cx="1378711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88" dirty="0">
                <a:latin typeface="Calibri" panose="020F0502020204030204" pitchFamily="34" charset="0"/>
              </a:rPr>
              <a:t>FIBER ORIENTATION</a:t>
            </a:r>
          </a:p>
        </p:txBody>
      </p:sp>
      <p:sp>
        <p:nvSpPr>
          <p:cNvPr id="13" name="ZoneTexte 5"/>
          <p:cNvSpPr txBox="1"/>
          <p:nvPr/>
        </p:nvSpPr>
        <p:spPr>
          <a:xfrm>
            <a:off x="3086987" y="3364542"/>
            <a:ext cx="1592077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88" dirty="0">
                <a:latin typeface="Calibri" panose="020F0502020204030204" pitchFamily="34" charset="0"/>
              </a:rPr>
              <a:t>INJECTION (FILLING)</a:t>
            </a:r>
          </a:p>
        </p:txBody>
      </p:sp>
      <p:pic>
        <p:nvPicPr>
          <p:cNvPr id="14" name="Imag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031" y="6249997"/>
            <a:ext cx="1704348" cy="415694"/>
          </a:xfrm>
          <a:prstGeom prst="rect">
            <a:avLst/>
          </a:prstGeom>
        </p:spPr>
      </p:pic>
      <p:graphicFrame>
        <p:nvGraphicFramePr>
          <p:cNvPr id="15" name="Diagramme 8"/>
          <p:cNvGraphicFramePr/>
          <p:nvPr>
            <p:extLst>
              <p:ext uri="{D42A27DB-BD31-4B8C-83A1-F6EECF244321}">
                <p14:modId xmlns:p14="http://schemas.microsoft.com/office/powerpoint/2010/main" val="1458302884"/>
              </p:ext>
            </p:extLst>
          </p:nvPr>
        </p:nvGraphicFramePr>
        <p:xfrm>
          <a:off x="315352" y="1266892"/>
          <a:ext cx="8721191" cy="447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93162" y="5949363"/>
            <a:ext cx="2914510" cy="4154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b="1" dirty="0"/>
              <a:t>ISOTROPIC SIMULATION </a:t>
            </a:r>
            <a:r>
              <a:rPr lang="en-US" sz="1050" dirty="0"/>
              <a:t>: </a:t>
            </a:r>
            <a:r>
              <a:rPr lang="en-US" sz="800" i="1" dirty="0"/>
              <a:t>maxi. principal stress</a:t>
            </a:r>
            <a:endParaRPr lang="en-US" sz="1000" i="1" dirty="0"/>
          </a:p>
          <a:p>
            <a:pPr algn="ctr"/>
            <a:r>
              <a:rPr lang="en-US" sz="1000" dirty="0"/>
              <a:t>Overdesign ? Failure risk?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42493" y="3661130"/>
            <a:ext cx="61015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DIGIMAT SIMULATION: </a:t>
            </a:r>
            <a:r>
              <a:rPr lang="en-US" sz="1000" b="1" dirty="0"/>
              <a:t>1h30 from fiber estimation to failure indicator (Abaqus coupling) 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5743355" y="2734975"/>
            <a:ext cx="325905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325488" y="3588029"/>
            <a:ext cx="2569" cy="35631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864406" y="3996939"/>
            <a:ext cx="1951235" cy="400889"/>
            <a:chOff x="2302289" y="-31089"/>
            <a:chExt cx="2601646" cy="357605"/>
          </a:xfrm>
        </p:grpSpPr>
        <p:sp>
          <p:nvSpPr>
            <p:cNvPr id="27" name="Chevron 26"/>
            <p:cNvSpPr/>
            <p:nvPr/>
          </p:nvSpPr>
          <p:spPr>
            <a:xfrm>
              <a:off x="3516347" y="-31089"/>
              <a:ext cx="1387588" cy="326516"/>
            </a:xfrm>
            <a:prstGeom prst="chevron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sz="750" dirty="0"/>
                <a:t>FE ANALYSIS </a:t>
              </a:r>
            </a:p>
          </p:txBody>
        </p:sp>
        <p:sp>
          <p:nvSpPr>
            <p:cNvPr id="28" name="Chevron 4"/>
            <p:cNvSpPr/>
            <p:nvPr/>
          </p:nvSpPr>
          <p:spPr>
            <a:xfrm>
              <a:off x="2302289" y="0"/>
              <a:ext cx="1061072" cy="3265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004" tIns="10001" rIns="10001" bIns="10001" numCol="1" spcCol="1270" anchor="ctr" anchorCtr="0">
              <a:noAutofit/>
            </a:bodyPr>
            <a:lstStyle/>
            <a:p>
              <a:pPr algn="ctr" defTabSz="333375">
                <a:lnSpc>
                  <a:spcPct val="90000"/>
                </a:lnSpc>
                <a:spcAft>
                  <a:spcPct val="35000"/>
                </a:spcAft>
              </a:pPr>
              <a:endParaRPr lang="fr-FR" sz="750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228617" y="2309801"/>
            <a:ext cx="1149669" cy="1017345"/>
            <a:chOff x="4317464" y="2054680"/>
            <a:chExt cx="1532892" cy="1356460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12"/>
            <a:srcRect l="29034" t="14047" r="32829" b="6791"/>
            <a:stretch/>
          </p:blipFill>
          <p:spPr>
            <a:xfrm>
              <a:off x="4352447" y="2054680"/>
              <a:ext cx="1497909" cy="1356460"/>
            </a:xfrm>
            <a:prstGeom prst="rect">
              <a:avLst/>
            </a:prstGeom>
          </p:spPr>
        </p:pic>
        <p:cxnSp>
          <p:nvCxnSpPr>
            <p:cNvPr id="40" name="Straight Arrow Connector 39"/>
            <p:cNvCxnSpPr/>
            <p:nvPr/>
          </p:nvCxnSpPr>
          <p:spPr>
            <a:xfrm flipV="1">
              <a:off x="4317464" y="3236753"/>
              <a:ext cx="210813" cy="127233"/>
            </a:xfrm>
            <a:prstGeom prst="straightConnector1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3"/>
          <a:srcRect l="28941" t="14098" r="32737" b="6739"/>
          <a:stretch/>
        </p:blipFill>
        <p:spPr>
          <a:xfrm>
            <a:off x="4514561" y="2335675"/>
            <a:ext cx="1126887" cy="1015556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3086988" y="2032000"/>
            <a:ext cx="5964545" cy="187742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50" name="Straight Arrow Connector 49"/>
          <p:cNvCxnSpPr/>
          <p:nvPr/>
        </p:nvCxnSpPr>
        <p:spPr>
          <a:xfrm flipH="1">
            <a:off x="2068173" y="2671082"/>
            <a:ext cx="25731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2125277" y="2492159"/>
            <a:ext cx="4157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0070C0"/>
                </a:solidFill>
              </a:rPr>
              <a:t>load</a:t>
            </a:r>
          </a:p>
        </p:txBody>
      </p:sp>
      <p:sp>
        <p:nvSpPr>
          <p:cNvPr id="52" name="ZoneTexte 5"/>
          <p:cNvSpPr txBox="1"/>
          <p:nvPr/>
        </p:nvSpPr>
        <p:spPr>
          <a:xfrm>
            <a:off x="7097682" y="2093373"/>
            <a:ext cx="1797975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88" dirty="0">
                <a:latin typeface="Calibri" panose="020F0502020204030204" pitchFamily="34" charset="0"/>
              </a:rPr>
              <a:t>ANISOTROPIC SIMULATION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2928950" y="2731729"/>
            <a:ext cx="325905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63104" y="3207906"/>
            <a:ext cx="287066" cy="345452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15"/>
          <a:srcRect r="3800" b="1888"/>
          <a:stretch/>
        </p:blipFill>
        <p:spPr>
          <a:xfrm>
            <a:off x="6370316" y="2440596"/>
            <a:ext cx="1566567" cy="119530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30912" y="2407430"/>
            <a:ext cx="544555" cy="119530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36883" y="3257287"/>
            <a:ext cx="408704" cy="345452"/>
          </a:xfrm>
          <a:prstGeom prst="rect">
            <a:avLst/>
          </a:prstGeom>
        </p:spPr>
      </p:pic>
      <p:sp>
        <p:nvSpPr>
          <p:cNvPr id="62" name="Oval 61"/>
          <p:cNvSpPr/>
          <p:nvPr/>
        </p:nvSpPr>
        <p:spPr>
          <a:xfrm>
            <a:off x="6447579" y="2564481"/>
            <a:ext cx="490720" cy="4092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3" name="Oval 62"/>
          <p:cNvSpPr/>
          <p:nvPr/>
        </p:nvSpPr>
        <p:spPr>
          <a:xfrm>
            <a:off x="7454444" y="2959970"/>
            <a:ext cx="590413" cy="4900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4" name="Oval 63"/>
          <p:cNvSpPr/>
          <p:nvPr/>
        </p:nvSpPr>
        <p:spPr>
          <a:xfrm>
            <a:off x="8351092" y="3036375"/>
            <a:ext cx="490720" cy="4092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5241" y="5508170"/>
            <a:ext cx="274057" cy="35180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30865" y="5472206"/>
            <a:ext cx="390183" cy="351806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8"/>
          <a:srcRect l="3949" t="1201"/>
          <a:stretch/>
        </p:blipFill>
        <p:spPr>
          <a:xfrm>
            <a:off x="717052" y="4641169"/>
            <a:ext cx="1555413" cy="1217294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740476" y="4623954"/>
            <a:ext cx="514378" cy="1217294"/>
          </a:xfrm>
          <a:prstGeom prst="rect">
            <a:avLst/>
          </a:prstGeom>
        </p:spPr>
      </p:pic>
      <p:sp>
        <p:nvSpPr>
          <p:cNvPr id="78" name="Rectangle 77"/>
          <p:cNvSpPr/>
          <p:nvPr/>
        </p:nvSpPr>
        <p:spPr>
          <a:xfrm>
            <a:off x="375241" y="4453839"/>
            <a:ext cx="2917671" cy="1439513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9" name="Rectangle 78"/>
          <p:cNvSpPr/>
          <p:nvPr/>
        </p:nvSpPr>
        <p:spPr>
          <a:xfrm rot="16200000">
            <a:off x="-550079" y="5034614"/>
            <a:ext cx="15840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fr-BE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Max. </a:t>
            </a:r>
            <a:r>
              <a:rPr lang="fr-B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principal stress</a:t>
            </a:r>
          </a:p>
        </p:txBody>
      </p:sp>
      <p:sp>
        <p:nvSpPr>
          <p:cNvPr id="80" name="Oval 79"/>
          <p:cNvSpPr/>
          <p:nvPr/>
        </p:nvSpPr>
        <p:spPr>
          <a:xfrm>
            <a:off x="520102" y="5173113"/>
            <a:ext cx="490720" cy="4092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386727" y="4478405"/>
            <a:ext cx="1502682" cy="134560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6432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Product Services &amp; Learning-v2">
  <a:themeElements>
    <a:clrScheme name="MSC Software Colors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0000"/>
      </a:accent1>
      <a:accent2>
        <a:srgbClr val="999999"/>
      </a:accent2>
      <a:accent3>
        <a:srgbClr val="FFB300"/>
      </a:accent3>
      <a:accent4>
        <a:srgbClr val="7FC31C"/>
      </a:accent4>
      <a:accent5>
        <a:srgbClr val="009DDC"/>
      </a:accent5>
      <a:accent6>
        <a:srgbClr val="FF5200"/>
      </a:accent6>
      <a:hlink>
        <a:srgbClr val="0070C0"/>
      </a:hlink>
      <a:folHlink>
        <a:srgbClr val="8B3D9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00000"/>
        </a:solidFill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8100">
          <a:tailEnd type="triangle" w="lg" len="lg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008_pp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0000"/>
        </a:accent1>
        <a:accent2>
          <a:srgbClr val="5F9215"/>
        </a:accent2>
        <a:accent3>
          <a:srgbClr val="FFFFFF"/>
        </a:accent3>
        <a:accent4>
          <a:srgbClr val="000000"/>
        </a:accent4>
        <a:accent5>
          <a:srgbClr val="DCAAAA"/>
        </a:accent5>
        <a:accent6>
          <a:srgbClr val="558412"/>
        </a:accent6>
        <a:hlink>
          <a:srgbClr val="0070C0"/>
        </a:hlink>
        <a:folHlink>
          <a:srgbClr val="E46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25695</TotalTime>
  <Words>440</Words>
  <Application>Microsoft Office PowerPoint</Application>
  <PresentationFormat>Affichage à l'écran (4:3)</PresentationFormat>
  <Paragraphs>77</Paragraphs>
  <Slides>6</Slides>
  <Notes>2</Notes>
  <HiddenSlides>0</HiddenSlides>
  <MMClips>4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7" baseType="lpstr">
      <vt:lpstr>Product Services &amp; Learning-v2</vt:lpstr>
      <vt:lpstr>SOKARIS INGENIERIE e-Xstream</vt:lpstr>
      <vt:lpstr>Challenge</vt:lpstr>
      <vt:lpstr>Sokaris Solution using Digimat  </vt:lpstr>
      <vt:lpstr>Results / benefits </vt:lpstr>
      <vt:lpstr>Synthesis Slide</vt:lpstr>
      <vt:lpstr>Sokaris Short Fiber Reinforced Plastic engine mount:     fast and accurate design loop with Digimat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mroxas</dc:creator>
  <cp:lastModifiedBy>Valérye</cp:lastModifiedBy>
  <cp:revision>581</cp:revision>
  <cp:lastPrinted>2015-09-02T08:55:57Z</cp:lastPrinted>
  <dcterms:created xsi:type="dcterms:W3CDTF">2013-10-31T22:59:21Z</dcterms:created>
  <dcterms:modified xsi:type="dcterms:W3CDTF">2016-10-19T15:36:08Z</dcterms:modified>
</cp:coreProperties>
</file>